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43"/>
  </p:notesMasterIdLst>
  <p:handoutMasterIdLst>
    <p:handoutMasterId r:id="rId44"/>
  </p:handoutMasterIdLst>
  <p:sldIdLst>
    <p:sldId id="331" r:id="rId3"/>
    <p:sldId id="329" r:id="rId4"/>
    <p:sldId id="256" r:id="rId5"/>
    <p:sldId id="257" r:id="rId6"/>
    <p:sldId id="335" r:id="rId7"/>
    <p:sldId id="336" r:id="rId8"/>
    <p:sldId id="337" r:id="rId9"/>
    <p:sldId id="314"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3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6A6"/>
    <a:srgbClr val="990033"/>
    <a:srgbClr val="0B5394"/>
    <a:srgbClr val="0055A5"/>
    <a:srgbClr val="E73E30"/>
    <a:srgbClr val="000000"/>
    <a:srgbClr val="FF6666"/>
    <a:srgbClr val="990000"/>
    <a:srgbClr val="993300"/>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1" d="100"/>
          <a:sy n="71" d="100"/>
        </p:scale>
        <p:origin x="1134" y="66"/>
      </p:cViewPr>
      <p:guideLst>
        <p:guide pos="3840"/>
        <p:guide orient="horz" pos="2160"/>
      </p:guideLst>
    </p:cSldViewPr>
  </p:slideViewPr>
  <p:outlineViewPr>
    <p:cViewPr>
      <p:scale>
        <a:sx n="33" d="100"/>
        <a:sy n="33" d="100"/>
      </p:scale>
      <p:origin x="0" y="-89874"/>
    </p:cViewPr>
  </p:outlineViewPr>
  <p:notesTextViewPr>
    <p:cViewPr>
      <p:scale>
        <a:sx n="3" d="2"/>
        <a:sy n="3" d="2"/>
      </p:scale>
      <p:origin x="0" y="0"/>
    </p:cViewPr>
  </p:notesTextViewPr>
  <p:notesViewPr>
    <p:cSldViewPr snapToGrid="0" snapToObjects="1" showGuides="1">
      <p:cViewPr varScale="1">
        <p:scale>
          <a:sx n="63" d="100"/>
          <a:sy n="63" d="100"/>
        </p:scale>
        <p:origin x="324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6/10/2025</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ionalcmv.org/getattachment/Resources/educational-downloads/downloads/CMV-Shedding/CMV-Shedding-Flyer.pdf.aspx?ex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tionalcmv.org/getattachment/8e6320fa-d579-4677-918e-03f3a801d369/June-Prevention-Infographic-(1).pdf.aspx?ex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tionalcmv.org/getattachment/8e6320fa-d579-4677-918e-03f3a801d369/June-Prevention-Infographic-(1).pdf.aspx?ex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1XgQcnYwisU?feature=share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spreadsheets/d/1AkysbUYoJSXn0US_DHw-ZIkn22xU0d8l_99fEBy7NV8/edit?gid=1292800278#gid=129280027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state.mn.us/docs/people/childrenyouth/improveehdi/audiogdlnccmv.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WQvaPrB_ff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gkBgi1Tp-J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nlinelibrary.wiley.com/doi/10.1111/coa.1314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ZxDq2W03j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rRs-4csLCy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ionalcmv.org/resources/educational-downloa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state.mn.us/diseases/cytomegaloviru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bsnews.com/minnesota/news/mdh-minnesota-is-first-us-state-to-screen-all-newborns-for-congenital-cytomegalovirus/" TargetMode="External"/><Relationship Id="rId5" Type="http://schemas.openxmlformats.org/officeDocument/2006/relationships/hyperlink" Target="https://www.revisor.mn.gov/statutes/cite/144.064" TargetMode="External"/><Relationship Id="rId4" Type="http://schemas.openxmlformats.org/officeDocument/2006/relationships/hyperlink" Target="https://www.health.state.mn.us/diseases/cytomegalovirus/vivianact.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cJmeUpaoWu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jm.org/doi/full/10.1056/NEJM198705283162203"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nationalcmv.org/getattachment/Resources/educational-downloads/downloads/Congenital-CMV-Booklet/Congenital-CMV-Booklet-(1).pdf.aspx?ext=.pdf" TargetMode="External"/><Relationship Id="rId4" Type="http://schemas.openxmlformats.org/officeDocument/2006/relationships/hyperlink" Target="https://academic.oup.com/cid/article/65/3/398/3737620#google_vignett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ionalcmv.org/getattachment/Resources/educational-downloads/downloads/Awareness-vs-Incidence/Awareness-v-Incidence-Dobson.pdf.aspx?ex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slide only for presenter information.</a:t>
            </a:r>
          </a:p>
          <a:p>
            <a:pPr marL="0" lvl="0" indent="0" algn="l" rtl="0">
              <a:spcBef>
                <a:spcPts val="0"/>
              </a:spcBef>
              <a:spcAft>
                <a:spcPts val="0"/>
              </a:spcAft>
              <a:buNone/>
            </a:pPr>
            <a:r>
              <a:rPr lang="en-US" dirty="0"/>
              <a:t>Skip this slide when presenting.</a:t>
            </a:r>
          </a:p>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3109298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400" dirty="0">
                <a:solidFill>
                  <a:schemeClr val="dk1"/>
                </a:solidFill>
              </a:rPr>
              <a:t>Most children born with congenital CMV (cytomegalovirus) will shed, or release, the virus in their body fluids throughout their toddler and preschool years. However, CMV is a very common childhood virus, affecting 70 percent of healthy children between 1 and 3 years of age. </a:t>
            </a:r>
          </a:p>
          <a:p>
            <a:pPr marL="0" lvl="0" indent="0" algn="l" rtl="0">
              <a:lnSpc>
                <a:spcPct val="115000"/>
              </a:lnSpc>
              <a:spcBef>
                <a:spcPts val="1200"/>
              </a:spcBef>
              <a:spcAft>
                <a:spcPts val="0"/>
              </a:spcAft>
              <a:buClr>
                <a:schemeClr val="dk1"/>
              </a:buClr>
              <a:buSzPts val="1100"/>
              <a:buFont typeface="Arial"/>
              <a:buNone/>
            </a:pPr>
            <a:r>
              <a:rPr lang="en-US" sz="1400" dirty="0">
                <a:solidFill>
                  <a:schemeClr val="dk1"/>
                </a:solidFill>
              </a:rPr>
              <a:t>Daycares, preschools, schools, therapy centers, churches, and community members should not require a child to be tested for CMV shedding. According to the Centers for Disease Control and Prevention (CDC), screening of children for CMV infection is not recommended, and infected children </a:t>
            </a:r>
            <a:r>
              <a:rPr lang="en-US" sz="1400" u="sng" dirty="0">
                <a:solidFill>
                  <a:schemeClr val="dk1"/>
                </a:solidFill>
              </a:rPr>
              <a:t>should not be excluded from school or other settings</a:t>
            </a:r>
            <a:r>
              <a:rPr lang="en-US" sz="1400" dirty="0">
                <a:solidFill>
                  <a:schemeClr val="dk1"/>
                </a:solidFill>
              </a:rPr>
              <a:t>. Children born with congenital CMV pose no threat to their peers and no more of a threat to those at risk for CMV infection (</a:t>
            </a:r>
            <a:r>
              <a:rPr lang="en-US" sz="1400" dirty="0" err="1">
                <a:solidFill>
                  <a:schemeClr val="dk1"/>
                </a:solidFill>
              </a:rPr>
              <a:t>ie</a:t>
            </a:r>
            <a:r>
              <a:rPr lang="en-US" sz="1400" dirty="0">
                <a:solidFill>
                  <a:schemeClr val="dk1"/>
                </a:solidFill>
              </a:rPr>
              <a:t>. pregnant women) than would any other child.</a:t>
            </a:r>
          </a:p>
          <a:p>
            <a:pPr marL="0" lvl="0" indent="0" algn="l" rtl="0">
              <a:lnSpc>
                <a:spcPct val="115000"/>
              </a:lnSpc>
              <a:spcBef>
                <a:spcPts val="1200"/>
              </a:spcBef>
              <a:spcAft>
                <a:spcPts val="1200"/>
              </a:spcAft>
              <a:buClr>
                <a:schemeClr val="dk1"/>
              </a:buClr>
              <a:buSzPts val="1100"/>
              <a:buFont typeface="Arial"/>
              <a:buNone/>
            </a:pPr>
            <a:r>
              <a:rPr lang="en-US" sz="1400" i="1" dirty="0">
                <a:solidFill>
                  <a:schemeClr val="dk1"/>
                </a:solidFill>
              </a:rPr>
              <a:t>Slide is an excerpt from the National CMV Foundation flyer on CMV Shedding </a:t>
            </a:r>
            <a:r>
              <a:rPr lang="en-US" sz="1400" u="sng" dirty="0">
                <a:solidFill>
                  <a:schemeClr val="hlink"/>
                </a:solidFill>
                <a:hlinkClick r:id="rId3"/>
              </a:rPr>
              <a:t>https://www.nationalcmv.org/getattachment/Resources/educational-downloads/downloads/CMV-Shedding/CMV-Shedding-Flyer.pdf.aspx?ext=.pdf</a:t>
            </a:r>
            <a:r>
              <a:rPr lang="en-US" sz="1400" dirty="0">
                <a:solidFill>
                  <a:schemeClr val="dk1"/>
                </a:solidFill>
              </a:rPr>
              <a:t> </a:t>
            </a:r>
            <a:endParaRPr lang="en-US" sz="1400" dirty="0">
              <a:solidFill>
                <a:schemeClr val="dk1"/>
              </a:solidFill>
              <a:highlight>
                <a:srgbClr val="FFFF00"/>
              </a:highligh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Tree>
    <p:extLst>
      <p:ext uri="{BB962C8B-B14F-4D97-AF65-F5344CB8AC3E}">
        <p14:creationId xmlns:p14="http://schemas.microsoft.com/office/powerpoint/2010/main" val="407771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400" dirty="0">
                <a:solidFill>
                  <a:schemeClr val="dk1"/>
                </a:solidFill>
              </a:rPr>
              <a:t>Most children born with congenital CMV (cytomegalovirus) will shed, or release, the virus in their body fluids throughout their toddler and preschool years. However, CMV is a very common childhood virus, affecting 70 percent of healthy children between 1 and 3 years of age. </a:t>
            </a:r>
          </a:p>
          <a:p>
            <a:pPr marL="0" lvl="0" indent="0" algn="l" rtl="0">
              <a:lnSpc>
                <a:spcPct val="115000"/>
              </a:lnSpc>
              <a:spcBef>
                <a:spcPts val="1200"/>
              </a:spcBef>
              <a:spcAft>
                <a:spcPts val="0"/>
              </a:spcAft>
              <a:buClr>
                <a:schemeClr val="dk1"/>
              </a:buClr>
              <a:buSzPts val="1100"/>
              <a:buFont typeface="Arial"/>
              <a:buNone/>
            </a:pPr>
            <a:r>
              <a:rPr lang="en-US" sz="1400" dirty="0">
                <a:solidFill>
                  <a:schemeClr val="dk1"/>
                </a:solidFill>
              </a:rPr>
              <a:t>Daycares, preschools, schools, therapy centers, churches, and community members should not require a child to be tested for CMV shedding. According to the Centers for Disease Control and Prevention (CDC), screening of children for CMV infection is not recommended, and infected children </a:t>
            </a:r>
            <a:r>
              <a:rPr lang="en-US" sz="1400" u="sng" dirty="0">
                <a:solidFill>
                  <a:schemeClr val="dk1"/>
                </a:solidFill>
              </a:rPr>
              <a:t>should not be excluded from school or other settings</a:t>
            </a:r>
            <a:r>
              <a:rPr lang="en-US" sz="1400" dirty="0">
                <a:solidFill>
                  <a:schemeClr val="dk1"/>
                </a:solidFill>
              </a:rPr>
              <a:t>. Children born with congenital CMV pose no threat to their peers and no more of a threat to those at risk for CMV infection (</a:t>
            </a:r>
            <a:r>
              <a:rPr lang="en-US" sz="1400" dirty="0" err="1">
                <a:solidFill>
                  <a:schemeClr val="dk1"/>
                </a:solidFill>
              </a:rPr>
              <a:t>ie</a:t>
            </a:r>
            <a:r>
              <a:rPr lang="en-US" sz="1400" dirty="0">
                <a:solidFill>
                  <a:schemeClr val="dk1"/>
                </a:solidFill>
              </a:rPr>
              <a:t>. pregnant women) than would any other child.</a:t>
            </a:r>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12772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CMV Educational Downloads Prevention Infographic </a:t>
            </a:r>
            <a:r>
              <a:rPr lang="en-US" u="sng" dirty="0">
                <a:solidFill>
                  <a:schemeClr val="hlink"/>
                </a:solidFill>
                <a:hlinkClick r:id="rId3"/>
              </a:rPr>
              <a:t>https://www.nationalcmv.org/getattachment/8e6320fa-d579-4677-918e-03f3a801d369/June-Prevention-Infographic-(1).pdf.aspx?ext=.pdf</a:t>
            </a:r>
            <a:r>
              <a:rPr lang="en-US" dirty="0"/>
              <a:t> </a:t>
            </a:r>
          </a:p>
        </p:txBody>
      </p:sp>
      <p:sp>
        <p:nvSpPr>
          <p:cNvPr id="4" name="Slide Number Placeholder 3"/>
          <p:cNvSpPr>
            <a:spLocks noGrp="1"/>
          </p:cNvSpPr>
          <p:nvPr>
            <p:ph type="sldNum" sz="quarter" idx="5"/>
          </p:nvPr>
        </p:nvSpPr>
        <p:spPr/>
        <p:txBody>
          <a:bodyPr/>
          <a:lstStyle/>
          <a:p>
            <a:fld id="{4B46E53C-B540-F24C-A49E-7383CF25FB5C}" type="slidenum">
              <a:rPr lang="en-US" smtClean="0"/>
              <a:t>15</a:t>
            </a:fld>
            <a:endParaRPr lang="en-US"/>
          </a:p>
        </p:txBody>
      </p:sp>
    </p:spTree>
    <p:extLst>
      <p:ext uri="{BB962C8B-B14F-4D97-AF65-F5344CB8AC3E}">
        <p14:creationId xmlns:p14="http://schemas.microsoft.com/office/powerpoint/2010/main" val="723776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CMV Educational Downloads Prevention Infographic </a:t>
            </a:r>
            <a:r>
              <a:rPr lang="en-US" u="sng" dirty="0">
                <a:solidFill>
                  <a:schemeClr val="hlink"/>
                </a:solidFill>
                <a:hlinkClick r:id="rId3"/>
              </a:rPr>
              <a:t>https://www.nationalcmv.org/getattachment/8e6320fa-d579-4677-918e-03f3a801d369/June-Prevention-Infographic-(1).pdf.aspx?ext=.pdf</a:t>
            </a:r>
            <a:r>
              <a:rPr lang="en-US" dirty="0"/>
              <a:t> </a:t>
            </a:r>
          </a:p>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16</a:t>
            </a:fld>
            <a:endParaRPr lang="en-US"/>
          </a:p>
        </p:txBody>
      </p:sp>
    </p:spTree>
    <p:extLst>
      <p:ext uri="{BB962C8B-B14F-4D97-AF65-F5344CB8AC3E}">
        <p14:creationId xmlns:p14="http://schemas.microsoft.com/office/powerpoint/2010/main" val="32076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57AD-075B-F59C-4D95-DEF4D025E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44B16-B995-9490-58FB-63D1DCB03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A3C5C-19A0-1E56-B529-9B8C8571072E}"/>
              </a:ext>
            </a:extLst>
          </p:cNvPr>
          <p:cNvSpPr>
            <a:spLocks noGrp="1"/>
          </p:cNvSpPr>
          <p:nvPr>
            <p:ph type="body" idx="1"/>
          </p:nvPr>
        </p:nvSpPr>
        <p:spPr/>
        <p:txBody>
          <a:bodyPr/>
          <a:lstStyle/>
          <a:p>
            <a:pPr marL="0" lvl="0" indent="0" algn="l" rtl="0">
              <a:spcBef>
                <a:spcPts val="0"/>
              </a:spcBef>
              <a:spcAft>
                <a:spcPts val="0"/>
              </a:spcAft>
              <a:buNone/>
            </a:pPr>
            <a:r>
              <a:rPr lang="en-US" dirty="0"/>
              <a:t>Video 4:16 min - </a:t>
            </a:r>
            <a:r>
              <a:rPr lang="en-US" u="sng" dirty="0">
                <a:solidFill>
                  <a:schemeClr val="hlink"/>
                </a:solidFill>
                <a:hlinkClick r:id="rId3"/>
              </a:rPr>
              <a:t>https://youtu.be/1XgQcnYwisU?feature=shared</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Video was created by the National CMV Foundation and the Colorado Chapter of the American Academy of Pediatrics.</a:t>
            </a:r>
          </a:p>
        </p:txBody>
      </p:sp>
      <p:sp>
        <p:nvSpPr>
          <p:cNvPr id="4" name="Slide Number Placeholder 3">
            <a:extLst>
              <a:ext uri="{FF2B5EF4-FFF2-40B4-BE49-F238E27FC236}">
                <a16:creationId xmlns:a16="http://schemas.microsoft.com/office/drawing/2014/main" id="{4B9A6629-341F-6694-C39F-C126E48F058B}"/>
              </a:ext>
            </a:extLst>
          </p:cNvPr>
          <p:cNvSpPr>
            <a:spLocks noGrp="1"/>
          </p:cNvSpPr>
          <p:nvPr>
            <p:ph type="sldNum" sz="quarter" idx="5"/>
          </p:nvPr>
        </p:nvSpPr>
        <p:spPr/>
        <p:txBody>
          <a:bodyPr/>
          <a:lstStyle/>
          <a:p>
            <a:fld id="{4B46E53C-B540-F24C-A49E-7383CF25FB5C}" type="slidenum">
              <a:rPr lang="en-US" smtClean="0"/>
              <a:t>17</a:t>
            </a:fld>
            <a:endParaRPr lang="en-US"/>
          </a:p>
        </p:txBody>
      </p:sp>
    </p:spTree>
    <p:extLst>
      <p:ext uri="{BB962C8B-B14F-4D97-AF65-F5344CB8AC3E}">
        <p14:creationId xmlns:p14="http://schemas.microsoft.com/office/powerpoint/2010/main" val="2568692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Early Intervention Colorado Established Conditions List </a:t>
            </a:r>
            <a:r>
              <a:rPr lang="en-US" u="sng" dirty="0">
                <a:solidFill>
                  <a:schemeClr val="hlink"/>
                </a:solidFill>
                <a:hlinkClick r:id="rId3"/>
              </a:rPr>
              <a:t>https://docs.google.com/spreadsheets/d/1AkysbUYoJSXn0US_DHw-ZIkn22xU0d8l_99fEBy7NV8/edit?gid=1292800278#gid=1292800278</a:t>
            </a:r>
            <a:r>
              <a:rPr lang="en-US" dirty="0"/>
              <a:t> </a:t>
            </a:r>
          </a:p>
          <a:p>
            <a:pPr marL="0" lvl="0" indent="0" algn="l" rtl="0">
              <a:spcBef>
                <a:spcPts val="0"/>
              </a:spcBef>
              <a:spcAft>
                <a:spcPts val="0"/>
              </a:spcAft>
              <a:buNone/>
            </a:pPr>
            <a:r>
              <a:rPr lang="en-US" dirty="0"/>
              <a:t>Cytomegalovirus is listed, not congenital cytomegalovirus.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According to the MN Department of Education (MDE) statement given in October 2023:</a:t>
            </a:r>
          </a:p>
          <a:p>
            <a:pPr marL="457200" lvl="0" indent="-298450" algn="l" rtl="0">
              <a:spcBef>
                <a:spcPts val="0"/>
              </a:spcBef>
              <a:spcAft>
                <a:spcPts val="0"/>
              </a:spcAft>
              <a:buSzPts val="1100"/>
              <a:buChar char="●"/>
            </a:pPr>
            <a:r>
              <a:rPr lang="en-US" dirty="0"/>
              <a:t>congenital CMV has always been included on this list (Colorado Established Condition Database)</a:t>
            </a:r>
          </a:p>
          <a:p>
            <a:pPr marL="457200" lvl="0" indent="-298450" algn="l" rtl="0">
              <a:spcBef>
                <a:spcPts val="0"/>
              </a:spcBef>
              <a:spcAft>
                <a:spcPts val="0"/>
              </a:spcAft>
              <a:buSzPts val="1100"/>
              <a:buChar char="●"/>
            </a:pPr>
            <a:r>
              <a:rPr lang="en-US" dirty="0"/>
              <a:t>The diagnosis of cytomegalovirus is the determining factor, not timing of acquirement</a:t>
            </a:r>
          </a:p>
          <a:p>
            <a:pPr marL="914400" lvl="1" indent="-298450" algn="l" rtl="0">
              <a:spcBef>
                <a:spcPts val="0"/>
              </a:spcBef>
              <a:spcAft>
                <a:spcPts val="0"/>
              </a:spcAft>
              <a:buSzPts val="1100"/>
              <a:buChar char="○"/>
            </a:pPr>
            <a:r>
              <a:rPr lang="en-US" dirty="0"/>
              <a:t>Unless otherwise specified, the timing of the diagnosis of any established condition does not affect its ability to be used toward eligibility.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important to ask families if their child has a diagnosis of cCMV.</a:t>
            </a:r>
          </a:p>
        </p:txBody>
      </p:sp>
      <p:sp>
        <p:nvSpPr>
          <p:cNvPr id="4" name="Slide Number Placeholder 3"/>
          <p:cNvSpPr>
            <a:spLocks noGrp="1"/>
          </p:cNvSpPr>
          <p:nvPr>
            <p:ph type="sldNum" sz="quarter" idx="5"/>
          </p:nvPr>
        </p:nvSpPr>
        <p:spPr/>
        <p:txBody>
          <a:bodyPr/>
          <a:lstStyle/>
          <a:p>
            <a:fld id="{4B46E53C-B540-F24C-A49E-7383CF25FB5C}" type="slidenum">
              <a:rPr lang="en-US" smtClean="0"/>
              <a:t>18</a:t>
            </a:fld>
            <a:endParaRPr lang="en-US"/>
          </a:p>
        </p:txBody>
      </p:sp>
    </p:spTree>
    <p:extLst>
      <p:ext uri="{BB962C8B-B14F-4D97-AF65-F5344CB8AC3E}">
        <p14:creationId xmlns:p14="http://schemas.microsoft.com/office/powerpoint/2010/main" val="474963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How might the child’s clinical audiologist and school educational audiologist collaborate to ensure ongoing monitoring is occurring and relevant information is shared?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MDH EHDI Audiology Guidelines for Infants with Congenital Cytomegalovirus </a:t>
            </a:r>
            <a:r>
              <a:rPr lang="en-US" u="sng" dirty="0">
                <a:solidFill>
                  <a:schemeClr val="hlink"/>
                </a:solidFill>
                <a:hlinkClick r:id="rId3"/>
              </a:rPr>
              <a:t>https://www.health.state.mn.us/docs/people/childrenyouth/improveehdi/audiogdlnccmv.pdf</a:t>
            </a:r>
            <a:r>
              <a:rPr lang="en-US" dirty="0"/>
              <a:t> </a:t>
            </a:r>
          </a:p>
        </p:txBody>
      </p:sp>
      <p:sp>
        <p:nvSpPr>
          <p:cNvPr id="4" name="Slide Number Placeholder 3"/>
          <p:cNvSpPr>
            <a:spLocks noGrp="1"/>
          </p:cNvSpPr>
          <p:nvPr>
            <p:ph type="sldNum" sz="quarter" idx="5"/>
          </p:nvPr>
        </p:nvSpPr>
        <p:spPr/>
        <p:txBody>
          <a:bodyPr/>
          <a:lstStyle/>
          <a:p>
            <a:fld id="{4B46E53C-B540-F24C-A49E-7383CF25FB5C}" type="slidenum">
              <a:rPr lang="en-US" smtClean="0"/>
              <a:t>19</a:t>
            </a:fld>
            <a:endParaRPr lang="en-US"/>
          </a:p>
        </p:txBody>
      </p:sp>
    </p:spTree>
    <p:extLst>
      <p:ext uri="{BB962C8B-B14F-4D97-AF65-F5344CB8AC3E}">
        <p14:creationId xmlns:p14="http://schemas.microsoft.com/office/powerpoint/2010/main" val="294892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Video (0:39 min) </a:t>
            </a:r>
          </a:p>
          <a:p>
            <a:pPr marL="0" lvl="0" indent="0" algn="l" rtl="0">
              <a:spcBef>
                <a:spcPts val="0"/>
              </a:spcBef>
              <a:spcAft>
                <a:spcPts val="0"/>
              </a:spcAft>
              <a:buNone/>
            </a:pPr>
            <a:r>
              <a:rPr lang="en-US" dirty="0"/>
              <a:t>MN parent, Cadie, shares her reality in the first few months after her daughter received a diagnosis of congenital CMV and the multitude of various appointments they experienced.</a:t>
            </a:r>
          </a:p>
          <a:p>
            <a:pPr marL="0" lvl="0" indent="0" algn="l" rtl="0">
              <a:spcBef>
                <a:spcPts val="0"/>
              </a:spcBef>
              <a:spcAft>
                <a:spcPts val="0"/>
              </a:spcAft>
              <a:buNone/>
            </a:pPr>
            <a:r>
              <a:rPr lang="en-US" u="sng" dirty="0">
                <a:solidFill>
                  <a:schemeClr val="hlink"/>
                </a:solidFill>
                <a:hlinkClick r:id="rId3"/>
              </a:rPr>
              <a:t>https://youtu.be/WQvaPrB_ff8</a:t>
            </a:r>
            <a:r>
              <a:rPr lang="en-US" dirty="0"/>
              <a:t> </a:t>
            </a:r>
          </a:p>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241019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1089-33F4-08CF-CA42-D0F5C8908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6F351-C196-F2DD-8BCD-57092195F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12B08-0257-BDA6-4B80-F74A6A3AF2F4}"/>
              </a:ext>
            </a:extLst>
          </p:cNvPr>
          <p:cNvSpPr>
            <a:spLocks noGrp="1"/>
          </p:cNvSpPr>
          <p:nvPr>
            <p:ph type="body" idx="1"/>
          </p:nvPr>
        </p:nvSpPr>
        <p:spPr/>
        <p:txBody>
          <a:bodyPr/>
          <a:lstStyle/>
          <a:p>
            <a:pPr marL="0" lvl="0" indent="0" algn="l" rtl="0">
              <a:spcBef>
                <a:spcPts val="0"/>
              </a:spcBef>
              <a:spcAft>
                <a:spcPts val="0"/>
              </a:spcAft>
              <a:buNone/>
            </a:pPr>
            <a:r>
              <a:rPr lang="en-US" dirty="0"/>
              <a:t>Video (1:06 min) </a:t>
            </a:r>
          </a:p>
          <a:p>
            <a:pPr marL="0" lvl="0" indent="0" algn="l" rtl="0">
              <a:spcBef>
                <a:spcPts val="0"/>
              </a:spcBef>
              <a:spcAft>
                <a:spcPts val="0"/>
              </a:spcAft>
              <a:buNone/>
            </a:pPr>
            <a:r>
              <a:rPr lang="en-US" dirty="0"/>
              <a:t>MN Parent, Jess, shares about the benefits her family received from early intervention with a child who has congenital CMV and was asymptomatic at birth.</a:t>
            </a:r>
          </a:p>
          <a:p>
            <a:pPr marL="0" lvl="0" indent="0" algn="l" rtl="0">
              <a:spcBef>
                <a:spcPts val="0"/>
              </a:spcBef>
              <a:spcAft>
                <a:spcPts val="0"/>
              </a:spcAft>
              <a:buNone/>
            </a:pPr>
            <a:r>
              <a:rPr lang="en-US" u="sng" dirty="0">
                <a:solidFill>
                  <a:schemeClr val="hlink"/>
                </a:solidFill>
                <a:hlinkClick r:id="rId3"/>
              </a:rPr>
              <a:t>https://youtu.be/gkBgi1Tp-JU</a:t>
            </a:r>
            <a:r>
              <a:rPr lang="en-US" dirty="0"/>
              <a:t> </a:t>
            </a:r>
          </a:p>
          <a:p>
            <a:endParaRPr lang="en-US" dirty="0"/>
          </a:p>
        </p:txBody>
      </p:sp>
      <p:sp>
        <p:nvSpPr>
          <p:cNvPr id="4" name="Slide Number Placeholder 3">
            <a:extLst>
              <a:ext uri="{FF2B5EF4-FFF2-40B4-BE49-F238E27FC236}">
                <a16:creationId xmlns:a16="http://schemas.microsoft.com/office/drawing/2014/main" id="{C9DEA134-F453-597D-E2F7-3B68B6E0D080}"/>
              </a:ext>
            </a:extLst>
          </p:cNvPr>
          <p:cNvSpPr>
            <a:spLocks noGrp="1"/>
          </p:cNvSpPr>
          <p:nvPr>
            <p:ph type="sldNum" sz="quarter" idx="5"/>
          </p:nvPr>
        </p:nvSpPr>
        <p:spPr/>
        <p:txBody>
          <a:bodyPr/>
          <a:lstStyle/>
          <a:p>
            <a:fld id="{4B46E53C-B540-F24C-A49E-7383CF25FB5C}" type="slidenum">
              <a:rPr lang="en-US" smtClean="0"/>
              <a:t>23</a:t>
            </a:fld>
            <a:endParaRPr lang="en-US"/>
          </a:p>
        </p:txBody>
      </p:sp>
    </p:spTree>
    <p:extLst>
      <p:ext uri="{BB962C8B-B14F-4D97-AF65-F5344CB8AC3E}">
        <p14:creationId xmlns:p14="http://schemas.microsoft.com/office/powerpoint/2010/main" val="828264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Of note regarding comment of lower rates of success using LSL strategies only: </a:t>
            </a:r>
          </a:p>
          <a:p>
            <a:pPr marL="457200" lvl="0" indent="-298450" algn="l" rtl="0">
              <a:spcBef>
                <a:spcPts val="0"/>
              </a:spcBef>
              <a:spcAft>
                <a:spcPts val="0"/>
              </a:spcAft>
              <a:buSzPts val="1100"/>
              <a:buChar char="●"/>
            </a:pPr>
            <a:r>
              <a:rPr lang="en-US" dirty="0"/>
              <a:t>Any paper examining cochlear implant outcomes in children with and without congenital CMV will show that children with congenital CMV have ‘poorer’ outcomes in terms of the typical measures of CI success (listening and spoken language).</a:t>
            </a:r>
          </a:p>
          <a:p>
            <a:pPr marL="457200" lvl="0" indent="-298450" algn="l" rtl="0">
              <a:spcBef>
                <a:spcPts val="0"/>
              </a:spcBef>
              <a:spcAft>
                <a:spcPts val="0"/>
              </a:spcAft>
              <a:buSzPts val="1100"/>
              <a:buChar char="●"/>
            </a:pPr>
            <a:r>
              <a:rPr lang="en-US" dirty="0"/>
              <a:t>Children with congenital CMV still can benefit from </a:t>
            </a:r>
            <a:r>
              <a:rPr lang="en-US" dirty="0" err="1"/>
              <a:t>from</a:t>
            </a:r>
            <a:r>
              <a:rPr lang="en-US" dirty="0"/>
              <a:t> CI’s, but because as a whole they are less likely to achieve fluent use of LSL, it is even more imperative to expose to ASL early.</a:t>
            </a:r>
          </a:p>
          <a:p>
            <a:pPr marL="457200" lvl="0" indent="-298450" algn="l" rtl="0">
              <a:spcBef>
                <a:spcPts val="0"/>
              </a:spcBef>
              <a:spcAft>
                <a:spcPts val="0"/>
              </a:spcAft>
              <a:buSzPts val="1100"/>
              <a:buChar char="●"/>
            </a:pPr>
            <a:r>
              <a:rPr lang="en-US" dirty="0"/>
              <a:t>Children with congenital CMV are also more likely to be autistic, which can make CI use and communication in general more challenging.</a:t>
            </a:r>
          </a:p>
          <a:p>
            <a:pPr marL="457200" lvl="0" indent="-298450" algn="l" rtl="0">
              <a:spcBef>
                <a:spcPts val="0"/>
              </a:spcBef>
              <a:spcAft>
                <a:spcPts val="0"/>
              </a:spcAft>
              <a:buSzPts val="1100"/>
              <a:buChar char="●"/>
            </a:pPr>
            <a:r>
              <a:rPr lang="en-US" dirty="0"/>
              <a:t>Source: </a:t>
            </a:r>
            <a:r>
              <a:rPr lang="en-US" dirty="0" err="1">
                <a:solidFill>
                  <a:schemeClr val="dk1"/>
                </a:solidFill>
              </a:rPr>
              <a:t>Kraaijenga</a:t>
            </a:r>
            <a:r>
              <a:rPr lang="en-US" dirty="0">
                <a:solidFill>
                  <a:schemeClr val="dk1"/>
                </a:solidFill>
              </a:rPr>
              <a:t>, V. J. C., et al. "Cochlear implant performance in children deafened by congenital cytomegalovirus—A systematic review." </a:t>
            </a:r>
            <a:r>
              <a:rPr lang="en-US" i="1" dirty="0">
                <a:solidFill>
                  <a:schemeClr val="dk1"/>
                </a:solidFill>
              </a:rPr>
              <a:t>Clinical Otolaryngology</a:t>
            </a:r>
            <a:r>
              <a:rPr lang="en-US" dirty="0">
                <a:solidFill>
                  <a:schemeClr val="dk1"/>
                </a:solidFill>
              </a:rPr>
              <a:t> 43.5 (2018): 1283-1295. </a:t>
            </a:r>
            <a:r>
              <a:rPr lang="en-US" u="sng" dirty="0">
                <a:solidFill>
                  <a:schemeClr val="hlink"/>
                </a:solidFill>
                <a:hlinkClick r:id="rId3"/>
              </a:rPr>
              <a:t>https://onlinelibrary.wiley.com/doi/10.1111/coa.13142</a:t>
            </a:r>
            <a:r>
              <a:rPr lang="en-US" dirty="0">
                <a:solidFill>
                  <a:schemeClr val="dk1"/>
                </a:solidFill>
              </a:rPr>
              <a:t> </a:t>
            </a:r>
          </a:p>
          <a:p>
            <a:pPr marL="457200" lvl="0" indent="-298450" algn="l" rtl="0">
              <a:spcBef>
                <a:spcPts val="0"/>
              </a:spcBef>
              <a:spcAft>
                <a:spcPts val="0"/>
              </a:spcAft>
              <a:buSzPts val="1100"/>
              <a:buChar char="●"/>
            </a:pPr>
            <a:r>
              <a:rPr lang="en-US" dirty="0"/>
              <a:t>Source: </a:t>
            </a:r>
            <a:r>
              <a:rPr lang="en-US" dirty="0">
                <a:solidFill>
                  <a:schemeClr val="dk1"/>
                </a:solidFill>
              </a:rPr>
              <a:t>Yoshida H, Takahashi H, Kanda Y, Kitaoka K, Hara M. Long-term outcomes of cochlear implantation in children with congenital cytomegalovirus infection. Otology &amp; Neurotology. 2017 Aug 1;38(7):e190-4. </a:t>
            </a: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26</a:t>
            </a:fld>
            <a:endParaRPr lang="en-US"/>
          </a:p>
        </p:txBody>
      </p:sp>
    </p:spTree>
    <p:extLst>
      <p:ext uri="{BB962C8B-B14F-4D97-AF65-F5344CB8AC3E}">
        <p14:creationId xmlns:p14="http://schemas.microsoft.com/office/powerpoint/2010/main" val="236759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This slide only for presenter information.</a:t>
            </a:r>
          </a:p>
          <a:p>
            <a:pPr marL="0" lvl="0" indent="0" algn="l" rtl="0">
              <a:spcBef>
                <a:spcPts val="0"/>
              </a:spcBef>
              <a:spcAft>
                <a:spcPts val="0"/>
              </a:spcAft>
              <a:buClr>
                <a:schemeClr val="dk1"/>
              </a:buClr>
              <a:buSzPts val="1100"/>
              <a:buFont typeface="Arial"/>
              <a:buNone/>
            </a:pPr>
            <a:r>
              <a:rPr lang="en-US" dirty="0">
                <a:solidFill>
                  <a:schemeClr val="dk1"/>
                </a:solidFill>
              </a:rPr>
              <a:t>Skip this slide when presenting.</a:t>
            </a: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Tree>
    <p:extLst>
      <p:ext uri="{BB962C8B-B14F-4D97-AF65-F5344CB8AC3E}">
        <p14:creationId xmlns:p14="http://schemas.microsoft.com/office/powerpoint/2010/main" val="2312493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27</a:t>
            </a:fld>
            <a:endParaRPr lang="en-US"/>
          </a:p>
        </p:txBody>
      </p:sp>
    </p:spTree>
    <p:extLst>
      <p:ext uri="{BB962C8B-B14F-4D97-AF65-F5344CB8AC3E}">
        <p14:creationId xmlns:p14="http://schemas.microsoft.com/office/powerpoint/2010/main" val="1779607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Video (0:39 sec) </a:t>
            </a:r>
          </a:p>
          <a:p>
            <a:pPr marL="0" lvl="0" indent="0" algn="l" rtl="0">
              <a:spcBef>
                <a:spcPts val="0"/>
              </a:spcBef>
              <a:spcAft>
                <a:spcPts val="0"/>
              </a:spcAft>
              <a:buNone/>
            </a:pPr>
            <a:r>
              <a:rPr lang="en-US" dirty="0"/>
              <a:t>MN Parent, Julie, shares about the importance of language access and caution about language deprivation.</a:t>
            </a:r>
          </a:p>
          <a:p>
            <a:pPr marL="0" lvl="0" indent="0" algn="l" rtl="0">
              <a:spcBef>
                <a:spcPts val="0"/>
              </a:spcBef>
              <a:spcAft>
                <a:spcPts val="0"/>
              </a:spcAft>
              <a:buNone/>
            </a:pPr>
            <a:r>
              <a:rPr lang="en-US" dirty="0"/>
              <a:t> </a:t>
            </a:r>
            <a:r>
              <a:rPr lang="en-US" u="sng" dirty="0">
                <a:solidFill>
                  <a:schemeClr val="hlink"/>
                </a:solidFill>
                <a:hlinkClick r:id="rId3"/>
              </a:rPr>
              <a:t>https://youtu.be/-ZxDq2W03jY</a:t>
            </a:r>
            <a:r>
              <a:rPr lang="en-US" dirty="0"/>
              <a:t> </a:t>
            </a:r>
          </a:p>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29</a:t>
            </a:fld>
            <a:endParaRPr lang="en-US"/>
          </a:p>
        </p:txBody>
      </p:sp>
    </p:spTree>
    <p:extLst>
      <p:ext uri="{BB962C8B-B14F-4D97-AF65-F5344CB8AC3E}">
        <p14:creationId xmlns:p14="http://schemas.microsoft.com/office/powerpoint/2010/main" val="161387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6C64C-321C-21AD-C55F-FA69B4733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C977F-74AF-68EB-E96B-0675DB7C8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AE431-E975-E08B-7E29-0B99FF09BDFD}"/>
              </a:ext>
            </a:extLst>
          </p:cNvPr>
          <p:cNvSpPr>
            <a:spLocks noGrp="1"/>
          </p:cNvSpPr>
          <p:nvPr>
            <p:ph type="body" idx="1"/>
          </p:nvPr>
        </p:nvSpPr>
        <p:spPr/>
        <p:txBody>
          <a:bodyPr/>
          <a:lstStyle/>
          <a:p>
            <a:pPr marL="0" lvl="0" indent="0" algn="l" rtl="0">
              <a:spcBef>
                <a:spcPts val="0"/>
              </a:spcBef>
              <a:spcAft>
                <a:spcPts val="0"/>
              </a:spcAft>
              <a:buNone/>
            </a:pPr>
            <a:r>
              <a:rPr lang="en-US" dirty="0"/>
              <a:t>Video (1:21 min) </a:t>
            </a:r>
          </a:p>
          <a:p>
            <a:pPr marL="0" lvl="0" indent="0" algn="l" rtl="0">
              <a:spcBef>
                <a:spcPts val="0"/>
              </a:spcBef>
              <a:spcAft>
                <a:spcPts val="0"/>
              </a:spcAft>
              <a:buNone/>
            </a:pPr>
            <a:r>
              <a:rPr lang="en-US" dirty="0"/>
              <a:t>MN Parent Julie, shares about the lasting words and perspective that their daughter’s ENT had on their experience. </a:t>
            </a:r>
          </a:p>
          <a:p>
            <a:pPr marL="0" lvl="0" indent="0" algn="l" rtl="0">
              <a:spcBef>
                <a:spcPts val="0"/>
              </a:spcBef>
              <a:spcAft>
                <a:spcPts val="0"/>
              </a:spcAft>
              <a:buNone/>
            </a:pPr>
            <a:r>
              <a:rPr lang="en-US" u="sng" dirty="0">
                <a:solidFill>
                  <a:schemeClr val="hlink"/>
                </a:solidFill>
                <a:hlinkClick r:id="rId3"/>
              </a:rPr>
              <a:t>https://youtu.be/rRs-4csLCy0</a:t>
            </a:r>
            <a:r>
              <a:rPr lang="en-US" dirty="0"/>
              <a:t> </a:t>
            </a:r>
          </a:p>
          <a:p>
            <a:endParaRPr lang="en-US" dirty="0"/>
          </a:p>
        </p:txBody>
      </p:sp>
      <p:sp>
        <p:nvSpPr>
          <p:cNvPr id="4" name="Slide Number Placeholder 3">
            <a:extLst>
              <a:ext uri="{FF2B5EF4-FFF2-40B4-BE49-F238E27FC236}">
                <a16:creationId xmlns:a16="http://schemas.microsoft.com/office/drawing/2014/main" id="{34CE41E8-65F3-F24B-060F-3F85B6E9227C}"/>
              </a:ext>
            </a:extLst>
          </p:cNvPr>
          <p:cNvSpPr>
            <a:spLocks noGrp="1"/>
          </p:cNvSpPr>
          <p:nvPr>
            <p:ph type="sldNum" sz="quarter" idx="5"/>
          </p:nvPr>
        </p:nvSpPr>
        <p:spPr/>
        <p:txBody>
          <a:bodyPr/>
          <a:lstStyle/>
          <a:p>
            <a:fld id="{4B46E53C-B540-F24C-A49E-7383CF25FB5C}" type="slidenum">
              <a:rPr lang="en-US" smtClean="0"/>
              <a:t>30</a:t>
            </a:fld>
            <a:endParaRPr lang="en-US"/>
          </a:p>
        </p:txBody>
      </p:sp>
    </p:spTree>
    <p:extLst>
      <p:ext uri="{BB962C8B-B14F-4D97-AF65-F5344CB8AC3E}">
        <p14:creationId xmlns:p14="http://schemas.microsoft.com/office/powerpoint/2010/main" val="236841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the National CMV Foundation ad campaign: Educational Downloads: </a:t>
            </a:r>
            <a:r>
              <a:rPr lang="en-US" u="sng" dirty="0">
                <a:solidFill>
                  <a:schemeClr val="hlink"/>
                </a:solidFill>
                <a:hlinkClick r:id="rId3"/>
              </a:rPr>
              <a:t>https://www.nationalcmv.org/resources/educational-downloads</a:t>
            </a:r>
            <a:r>
              <a:rPr lang="en-US" dirty="0"/>
              <a:t> </a:t>
            </a:r>
          </a:p>
        </p:txBody>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a:p>
        </p:txBody>
      </p:sp>
    </p:spTree>
    <p:extLst>
      <p:ext uri="{BB962C8B-B14F-4D97-AF65-F5344CB8AC3E}">
        <p14:creationId xmlns:p14="http://schemas.microsoft.com/office/powerpoint/2010/main" val="103000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Optional information you can share or look at during a presentation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Minnesota specific legislation and congenital CMV screening:</a:t>
            </a:r>
          </a:p>
          <a:p>
            <a:pPr marL="457200" lvl="0" indent="-298450" algn="l" rtl="0">
              <a:spcBef>
                <a:spcPts val="0"/>
              </a:spcBef>
              <a:spcAft>
                <a:spcPts val="0"/>
              </a:spcAft>
              <a:buSzPts val="1100"/>
              <a:buChar char="●"/>
            </a:pPr>
            <a:r>
              <a:rPr lang="en-US" dirty="0"/>
              <a:t>MDH Cytomegalovirus and Congenital Cytomegalovirus </a:t>
            </a:r>
            <a:r>
              <a:rPr lang="en-US" u="sng" dirty="0">
                <a:solidFill>
                  <a:schemeClr val="hlink"/>
                </a:solidFill>
                <a:hlinkClick r:id="rId3"/>
              </a:rPr>
              <a:t>https://www.health.state.mn.us/diseases/cytomegalovirus/index.html</a:t>
            </a:r>
            <a:r>
              <a:rPr lang="en-US" dirty="0"/>
              <a:t> </a:t>
            </a:r>
          </a:p>
          <a:p>
            <a:pPr marL="457200" lvl="0" indent="-298450" algn="l" rtl="0">
              <a:spcBef>
                <a:spcPts val="0"/>
              </a:spcBef>
              <a:spcAft>
                <a:spcPts val="0"/>
              </a:spcAft>
              <a:buSzPts val="1100"/>
              <a:buChar char="●"/>
            </a:pPr>
            <a:r>
              <a:rPr lang="en-US" dirty="0"/>
              <a:t>MDH The Vivian Act Legislation </a:t>
            </a:r>
            <a:r>
              <a:rPr lang="en-US" u="sng" dirty="0">
                <a:solidFill>
                  <a:schemeClr val="hlink"/>
                </a:solidFill>
                <a:hlinkClick r:id="rId4"/>
              </a:rPr>
              <a:t>https://www.health.state.mn.us/diseases/cytomegalovirus/vivianact.html</a:t>
            </a:r>
            <a:r>
              <a:rPr lang="en-US" dirty="0"/>
              <a:t> </a:t>
            </a:r>
          </a:p>
          <a:p>
            <a:pPr marL="457200" lvl="0" indent="-298450" algn="l" rtl="0">
              <a:spcBef>
                <a:spcPts val="0"/>
              </a:spcBef>
              <a:spcAft>
                <a:spcPts val="0"/>
              </a:spcAft>
              <a:buSzPts val="1100"/>
              <a:buChar char="●"/>
            </a:pPr>
            <a:r>
              <a:rPr lang="en-US" dirty="0"/>
              <a:t>Minnesota Legislature Statute 144.064 The Vivian Act </a:t>
            </a:r>
            <a:r>
              <a:rPr lang="en-US" u="sng" dirty="0">
                <a:solidFill>
                  <a:schemeClr val="hlink"/>
                </a:solidFill>
                <a:hlinkClick r:id="rId5"/>
              </a:rPr>
              <a:t>https://www.revisor.mn.gov/statutes/cite/144.064</a:t>
            </a:r>
            <a:r>
              <a:rPr lang="en-US" dirty="0"/>
              <a:t> </a:t>
            </a:r>
          </a:p>
          <a:p>
            <a:pPr marL="457200" lvl="0" indent="-298450" algn="l" rtl="0">
              <a:spcBef>
                <a:spcPts val="0"/>
              </a:spcBef>
              <a:spcAft>
                <a:spcPts val="0"/>
              </a:spcAft>
              <a:buSzPts val="1100"/>
              <a:buChar char="●"/>
            </a:pPr>
            <a:r>
              <a:rPr lang="en-US" dirty="0"/>
              <a:t>Video (1:54 min): WCCO News Minnesota is first US state to screen all newborns for congenital cytomegalovirus </a:t>
            </a:r>
            <a:r>
              <a:rPr lang="en-US" u="sng" dirty="0">
                <a:solidFill>
                  <a:schemeClr val="hlink"/>
                </a:solidFill>
                <a:hlinkClick r:id="rId6"/>
              </a:rPr>
              <a:t>https://www.cbsnews.com/minnesota/news/mdh-minnesota-is-first-us-state-to-screen-all-newborns-for-congenital-cytomegalovirus/</a:t>
            </a:r>
            <a:r>
              <a:rPr lang="en-US" dirty="0"/>
              <a:t> </a:t>
            </a:r>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424529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Video (0:44 sec) </a:t>
            </a:r>
          </a:p>
          <a:p>
            <a:pPr marL="0" lvl="0" indent="0" algn="l" rtl="0">
              <a:spcBef>
                <a:spcPts val="0"/>
              </a:spcBef>
              <a:spcAft>
                <a:spcPts val="0"/>
              </a:spcAft>
              <a:buNone/>
            </a:pPr>
            <a:r>
              <a:rPr lang="en-US" dirty="0"/>
              <a:t>MN parent, Megan, shares about her daughter’s diagnosis of congenital CMV shortly after birth.</a:t>
            </a:r>
          </a:p>
          <a:p>
            <a:pPr marL="0" lvl="0" indent="0" algn="l" rtl="0">
              <a:spcBef>
                <a:spcPts val="0"/>
              </a:spcBef>
              <a:spcAft>
                <a:spcPts val="0"/>
              </a:spcAft>
              <a:buNone/>
            </a:pPr>
            <a:r>
              <a:rPr lang="en-US" u="sng" dirty="0">
                <a:solidFill>
                  <a:schemeClr val="hlink"/>
                </a:solidFill>
                <a:hlinkClick r:id="rId3"/>
              </a:rPr>
              <a:t>https://youtu.be/cJmeUpaoWuY</a:t>
            </a:r>
            <a:r>
              <a:rPr lang="en-US" dirty="0"/>
              <a:t> </a:t>
            </a:r>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176143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Often times congenital CMV is more common with families who have a toddler at home research references:</a:t>
            </a:r>
          </a:p>
          <a:p>
            <a:pPr marL="457200" lvl="0" indent="-298450" algn="l" rtl="0">
              <a:spcBef>
                <a:spcPts val="0"/>
              </a:spcBef>
              <a:spcAft>
                <a:spcPts val="0"/>
              </a:spcAft>
              <a:buSzPts val="1100"/>
              <a:buChar char="●"/>
            </a:pPr>
            <a:r>
              <a:rPr lang="en-US" dirty="0"/>
              <a:t>Source: </a:t>
            </a:r>
            <a:r>
              <a:rPr lang="en-US" i="1" dirty="0">
                <a:solidFill>
                  <a:schemeClr val="dk1"/>
                </a:solidFill>
              </a:rPr>
              <a:t>Pass RF, Little A, Stagno S, Britt WJ, Alford CA. Young children as a probable source of maternal and congenital cytomegalovirus infection. New England journal of medicine. 1987 May 28;316(22):1366-70.</a:t>
            </a:r>
            <a:r>
              <a:rPr lang="en-US" dirty="0">
                <a:solidFill>
                  <a:srgbClr val="FF0000"/>
                </a:solidFill>
              </a:rPr>
              <a:t> </a:t>
            </a:r>
            <a:r>
              <a:rPr lang="en-US" u="sng" dirty="0">
                <a:solidFill>
                  <a:schemeClr val="hlink"/>
                </a:solidFill>
                <a:hlinkClick r:id="rId3"/>
              </a:rPr>
              <a:t>https://www.nejm.org/doi/full/10.1056/NEJM198705283162203</a:t>
            </a:r>
            <a:r>
              <a:rPr lang="en-US" dirty="0">
                <a:solidFill>
                  <a:srgbClr val="FF0000"/>
                </a:solidFill>
              </a:rPr>
              <a:t> </a:t>
            </a:r>
            <a:endParaRPr lang="en-US" dirty="0">
              <a:solidFill>
                <a:schemeClr val="dk1"/>
              </a:solidFill>
            </a:endParaRPr>
          </a:p>
          <a:p>
            <a:pPr marL="457200" lvl="0" indent="-298450" algn="l" rtl="0">
              <a:spcBef>
                <a:spcPts val="0"/>
              </a:spcBef>
              <a:spcAft>
                <a:spcPts val="0"/>
              </a:spcAft>
              <a:buSzPts val="1100"/>
              <a:buChar char="●"/>
            </a:pPr>
            <a:r>
              <a:rPr lang="en-US" dirty="0">
                <a:solidFill>
                  <a:schemeClr val="dk1"/>
                </a:solidFill>
              </a:rPr>
              <a:t>Source: </a:t>
            </a:r>
            <a:r>
              <a:rPr lang="en-US" i="1" dirty="0" err="1">
                <a:solidFill>
                  <a:schemeClr val="dk1"/>
                </a:solidFill>
              </a:rPr>
              <a:t>Leruez</a:t>
            </a:r>
            <a:r>
              <a:rPr lang="en-US" i="1" dirty="0">
                <a:solidFill>
                  <a:schemeClr val="dk1"/>
                </a:solidFill>
              </a:rPr>
              <a:t>-Ville M, Magny J-F, Couderc S, et al. Risk factors for congenital cytomegalovirus infection following primary and nonprimary maternal infection: a prospective neonatal screening study using polymerase chain reaction in saliva. Clin Infect Dis. 2017;65(3):398–404 </a:t>
            </a:r>
            <a:r>
              <a:rPr lang="en-US" i="1" u="sng" dirty="0">
                <a:solidFill>
                  <a:schemeClr val="hlink"/>
                </a:solidFill>
                <a:hlinkClick r:id="rId4"/>
              </a:rPr>
              <a:t>https://academic.oup.com/cid/article/65/3/398/3737620#google_vignette</a:t>
            </a:r>
            <a:r>
              <a:rPr lang="en-US" i="1" dirty="0">
                <a:solidFill>
                  <a:schemeClr val="dk1"/>
                </a:solidFill>
              </a:rPr>
              <a: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National CMV What Everyone Needs to Know About Congenital Cytomegalovirus </a:t>
            </a:r>
            <a:r>
              <a:rPr lang="en-US" u="sng" dirty="0">
                <a:solidFill>
                  <a:schemeClr val="hlink"/>
                </a:solidFill>
                <a:hlinkClick r:id="rId5"/>
              </a:rPr>
              <a:t>https://www.nationalcmv.org/getattachment/Resources/educational-downloads/downloads/Congenital-CMV-Booklet/Congenital-CMV-Booklet-(1).pdf.aspx?ext=.pdf</a:t>
            </a:r>
            <a:r>
              <a:rPr lang="en-US" dirty="0"/>
              <a:t> </a:t>
            </a:r>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16353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graph is based on US data from 2016:</a:t>
            </a:r>
          </a:p>
          <a:p>
            <a:pPr marL="457200" lvl="0" indent="-298450" algn="l" rtl="0">
              <a:spcBef>
                <a:spcPts val="0"/>
              </a:spcBef>
              <a:spcAft>
                <a:spcPts val="0"/>
              </a:spcAft>
              <a:buSzPts val="1100"/>
              <a:buChar char="●"/>
            </a:pPr>
            <a:r>
              <a:rPr lang="en-US" dirty="0"/>
              <a:t>Orange circles indicate the number of children disabled by the condition each year</a:t>
            </a:r>
          </a:p>
          <a:p>
            <a:pPr marL="457200" lvl="0" indent="-298450" algn="l" rtl="0">
              <a:spcBef>
                <a:spcPts val="0"/>
              </a:spcBef>
              <a:spcAft>
                <a:spcPts val="0"/>
              </a:spcAft>
              <a:buSzPts val="1100"/>
              <a:buChar char="●"/>
            </a:pPr>
            <a:r>
              <a:rPr lang="en-US" dirty="0"/>
              <a:t>Blue bars indicate the percentage of women who have heard of the condition</a:t>
            </a:r>
          </a:p>
          <a:p>
            <a:pPr marL="457200" lvl="0" indent="-298450" algn="l" rtl="0">
              <a:spcBef>
                <a:spcPts val="0"/>
              </a:spcBef>
              <a:spcAft>
                <a:spcPts val="0"/>
              </a:spcAft>
              <a:buSzPts val="1100"/>
              <a:buChar char="●"/>
            </a:pPr>
            <a:r>
              <a:rPr lang="en-US" dirty="0"/>
              <a:t>You can see the for congenital CMV (top) the orange circle indicates that there are approximately 6000 children disabled by congenital CMV each year in the US, while the blue bar shows a relatively low percentage of women who have heard of the condition.</a:t>
            </a:r>
          </a:p>
          <a:p>
            <a:pPr marL="457200" lvl="0" indent="-298450" algn="l" rtl="0">
              <a:spcBef>
                <a:spcPts val="0"/>
              </a:spcBef>
              <a:spcAft>
                <a:spcPts val="0"/>
              </a:spcAft>
              <a:buSzPts val="1100"/>
              <a:buChar char="●"/>
            </a:pPr>
            <a:r>
              <a:rPr lang="en-US" dirty="0"/>
              <a:t>In contrast if we look at Down Syndrome (second from the bottom) the orange circle indicates approximately the same number of children are disabled by down syndrome as are congenital CMV.  What is drastically different is the percentage of women who have heard about down syndrome (blue bar) as compared to congenital CMV.</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Infographic from National CMV Foundation Educational Downloads: </a:t>
            </a:r>
            <a:r>
              <a:rPr lang="en-US" u="sng" dirty="0">
                <a:solidFill>
                  <a:schemeClr val="hlink"/>
                </a:solidFill>
                <a:hlinkClick r:id="rId3"/>
              </a:rPr>
              <a:t>https://www.nationalcmv.org/getattachment/Resources/educational-downloads/downloads/Awareness-vs-Incidence/Awareness-v-Incidence-Dobson.pdf.aspx?ext=.pdf</a:t>
            </a:r>
            <a:r>
              <a:rPr lang="en-US" dirty="0"/>
              <a:t> </a:t>
            </a:r>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312838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Approximately 90% of all infants who are infected with CMV before delivery are born without systems of the virus = asymptomatic</a:t>
            </a:r>
          </a:p>
          <a:p>
            <a:pPr marL="0" lvl="0" indent="0" algn="l" rtl="0">
              <a:spcBef>
                <a:spcPts val="0"/>
              </a:spcBef>
              <a:spcAft>
                <a:spcPts val="0"/>
              </a:spcAft>
              <a:buNone/>
            </a:pPr>
            <a:r>
              <a:rPr lang="en-US" dirty="0"/>
              <a:t>However, the remaining 10% will have varying degrees of abnormalities = symptomatic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Notice that hearing loss is considered to be asymptomatic.</a:t>
            </a:r>
          </a:p>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a:p>
        </p:txBody>
      </p:sp>
    </p:spTree>
    <p:extLst>
      <p:ext uri="{BB962C8B-B14F-4D97-AF65-F5344CB8AC3E}">
        <p14:creationId xmlns:p14="http://schemas.microsoft.com/office/powerpoint/2010/main" val="130119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Opening slide: Space for logo and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7AFD55-1794-7CC7-8861-A24D81D8B61A}"/>
              </a:ext>
            </a:extLst>
          </p:cNvPr>
          <p:cNvSpPr/>
          <p:nvPr userDrawn="1"/>
        </p:nvSpPr>
        <p:spPr>
          <a:xfrm>
            <a:off x="0" y="1143000"/>
            <a:ext cx="12192000" cy="4572000"/>
          </a:xfrm>
          <a:prstGeom prst="rect">
            <a:avLst/>
          </a:prstGeom>
          <a:solidFill>
            <a:srgbClr val="0B53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3">
            <a:extLst>
              <a:ext uri="{FF2B5EF4-FFF2-40B4-BE49-F238E27FC236}">
                <a16:creationId xmlns:a16="http://schemas.microsoft.com/office/drawing/2014/main" id="{6A60CF39-A348-022B-B948-AA63F558E1F6}"/>
              </a:ext>
            </a:extLst>
          </p:cNvPr>
          <p:cNvSpPr>
            <a:spLocks noGrp="1"/>
          </p:cNvSpPr>
          <p:nvPr>
            <p:ph type="pic" sz="quarter" idx="12"/>
          </p:nvPr>
        </p:nvSpPr>
        <p:spPr>
          <a:xfrm>
            <a:off x="246963" y="2336333"/>
            <a:ext cx="1695193" cy="1091590"/>
          </a:xfrm>
        </p:spPr>
        <p:txBody>
          <a:bodyPr/>
          <a:lstStyle>
            <a:lvl1pPr marL="0" indent="0">
              <a:buNone/>
              <a:defRPr>
                <a:solidFill>
                  <a:schemeClr val="bg1"/>
                </a:solidFill>
              </a:defRPr>
            </a:lvl1pPr>
          </a:lstStyle>
          <a:p>
            <a:endParaRPr lang="en-US" dirty="0"/>
          </a:p>
        </p:txBody>
      </p:sp>
      <p:sp>
        <p:nvSpPr>
          <p:cNvPr id="7" name="Google Shape;10;p2">
            <a:extLst>
              <a:ext uri="{FF2B5EF4-FFF2-40B4-BE49-F238E27FC236}">
                <a16:creationId xmlns:a16="http://schemas.microsoft.com/office/drawing/2014/main" id="{30054A15-C920-62D1-F827-6BC419EAA75D}"/>
              </a:ext>
            </a:extLst>
          </p:cNvPr>
          <p:cNvSpPr txBox="1">
            <a:spLocks noGrp="1"/>
          </p:cNvSpPr>
          <p:nvPr>
            <p:ph type="ctrTitle"/>
          </p:nvPr>
        </p:nvSpPr>
        <p:spPr>
          <a:xfrm>
            <a:off x="2416954" y="1915271"/>
            <a:ext cx="85206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400">
                <a:solidFill>
                  <a:schemeClr val="bg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8" name="Picture Placeholder 3">
            <a:extLst>
              <a:ext uri="{FF2B5EF4-FFF2-40B4-BE49-F238E27FC236}">
                <a16:creationId xmlns:a16="http://schemas.microsoft.com/office/drawing/2014/main" id="{17C73B93-B2BD-E84B-5A53-43415F2D7C8B}"/>
              </a:ext>
            </a:extLst>
          </p:cNvPr>
          <p:cNvSpPr>
            <a:spLocks noGrp="1"/>
          </p:cNvSpPr>
          <p:nvPr>
            <p:ph type="pic" sz="quarter" idx="13"/>
          </p:nvPr>
        </p:nvSpPr>
        <p:spPr>
          <a:xfrm>
            <a:off x="5666607" y="4201764"/>
            <a:ext cx="2004935" cy="1291043"/>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72551809"/>
      </p:ext>
    </p:extLst>
  </p:cSld>
  <p:clrMapOvr>
    <a:masterClrMapping/>
  </p:clrMapOvr>
  <p:extLst>
    <p:ext uri="{DCECCB84-F9BA-43D5-87BE-67443E8EF086}">
      <p15:sldGuideLst xmlns:p15="http://schemas.microsoft.com/office/powerpoint/2012/main">
        <p15:guide id="1" pos="984" userDrawn="1">
          <p15:clr>
            <a:srgbClr val="FBAE40"/>
          </p15:clr>
        </p15:guide>
        <p15:guide id="2" pos="6888" userDrawn="1">
          <p15:clr>
            <a:srgbClr val="FBAE40"/>
          </p15:clr>
        </p15:guide>
        <p15:guide id="3" orient="horz" pos="2520" userDrawn="1">
          <p15:clr>
            <a:srgbClr val="FBAE40"/>
          </p15:clr>
        </p15:guide>
        <p15:guide id="4" pos="3840" userDrawn="1">
          <p15:clr>
            <a:srgbClr val="FBAE40"/>
          </p15:clr>
        </p15:guide>
        <p15:guide id="5" pos="1512" userDrawn="1">
          <p15:clr>
            <a:srgbClr val="FBAE40"/>
          </p15:clr>
        </p15:guide>
        <p15:guide id="6" pos="42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5 - Title, 2 subtitles,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5280596" cy="583735"/>
          </a:xfrm>
          <a:prstGeom prst="rect">
            <a:avLst/>
          </a:prstGeom>
        </p:spPr>
        <p:txBody>
          <a:bodyPr anchor="ctr"/>
          <a:lstStyle>
            <a:lvl1pPr marL="0" indent="0">
              <a:lnSpc>
                <a:spcPts val="2400"/>
              </a:lnSpc>
              <a:spcBef>
                <a:spcPts val="0"/>
              </a:spcBef>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20332" y="3071958"/>
            <a:ext cx="5280596" cy="2615403"/>
          </a:xfrm>
          <a:prstGeom prst="rect">
            <a:avLst/>
          </a:prstGeom>
        </p:spPr>
        <p:txBody>
          <a:bodyPr/>
          <a:lstStyle>
            <a:lvl1pPr marL="342900" indent="-342900">
              <a:buClr>
                <a:schemeClr val="tx1"/>
              </a:buClr>
              <a:buSzPct val="108000"/>
              <a:buFont typeface="Arial" panose="020B0604020202020204" pitchFamily="34" charset="0"/>
              <a:buChar char="•"/>
              <a:defRPr sz="2000"/>
            </a:lvl1pPr>
            <a:lvl2pPr>
              <a:defRPr sz="2000"/>
            </a:lvl2pPr>
            <a:lvl3pPr>
              <a:defRPr sz="2000"/>
            </a:lvl3pPr>
            <a:lvl4pPr marL="914400" indent="-285750">
              <a:defRPr sz="2400"/>
            </a:lvl4pPr>
            <a:lvl5pPr>
              <a:defRPr sz="2000"/>
            </a:lvl5pPr>
            <a:lvl6pPr>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94A0D039-2EB3-08DF-EC1F-C26716E1E24E}"/>
              </a:ext>
            </a:extLst>
          </p:cNvPr>
          <p:cNvSpPr>
            <a:spLocks noGrp="1"/>
          </p:cNvSpPr>
          <p:nvPr>
            <p:ph type="body" sz="quarter" idx="3"/>
          </p:nvPr>
        </p:nvSpPr>
        <p:spPr>
          <a:xfrm>
            <a:off x="6291074" y="2412683"/>
            <a:ext cx="5283770" cy="583735"/>
          </a:xfrm>
          <a:prstGeom prst="rect">
            <a:avLst/>
          </a:prstGeom>
        </p:spPr>
        <p:txBody>
          <a:bodyPr anchor="ctr"/>
          <a:lstStyle>
            <a:lvl1pPr marL="0" indent="0">
              <a:lnSpc>
                <a:spcPts val="2400"/>
              </a:lnSpc>
              <a:spcBef>
                <a:spcPts val="0"/>
              </a:spcBef>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3072592"/>
            <a:ext cx="5300662" cy="2614701"/>
          </a:xfrm>
          <a:prstGeom prst="rect">
            <a:avLst/>
          </a:prstGeom>
        </p:spPr>
        <p:txBody>
          <a:bodyPr/>
          <a:lstStyle>
            <a:lvl1pPr>
              <a:buSzPct val="108000"/>
              <a:defRPr sz="2000"/>
            </a:lvl1pPr>
            <a:lvl2pPr>
              <a:defRPr sz="2000"/>
            </a:lvl2pPr>
            <a:lvl3pPr>
              <a:defRPr sz="2000"/>
            </a:lvl3pPr>
            <a:lvl4pPr>
              <a:defRPr sz="2400"/>
            </a:lvl4pPr>
            <a:lvl5pPr>
              <a:defRPr sz="2000"/>
            </a:lvl5pPr>
            <a:lvl6pPr>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57122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 Title, 2 subtitles, 2 body text, 2 boxes for graphics">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7367346E-81FD-93D4-D66F-70D837EBD521}"/>
              </a:ext>
            </a:extLst>
          </p:cNvPr>
          <p:cNvSpPr>
            <a:spLocks noGrp="1"/>
          </p:cNvSpPr>
          <p:nvPr>
            <p:ph type="body" sz="quarter" idx="14"/>
          </p:nvPr>
        </p:nvSpPr>
        <p:spPr>
          <a:xfrm>
            <a:off x="609600" y="2400301"/>
            <a:ext cx="5327650" cy="523204"/>
          </a:xfrm>
        </p:spPr>
        <p:txBody>
          <a:bodyPr anchor="ctr"/>
          <a:lstStyle>
            <a:lvl1pPr marL="0" indent="0">
              <a:lnSpc>
                <a:spcPts val="2200"/>
              </a:lnSpc>
              <a:spcBef>
                <a:spcPts val="0"/>
              </a:spcBef>
              <a:spcAft>
                <a:spcPts val="0"/>
              </a:spcAft>
              <a:buNone/>
              <a:defRPr sz="2200" b="1"/>
            </a:lvl1pPr>
          </a:lstStyle>
          <a:p>
            <a:pPr lvl="0"/>
            <a:r>
              <a:rPr lang="en-US" dirty="0"/>
              <a:t>Click to edit Master text styles</a:t>
            </a:r>
          </a:p>
        </p:txBody>
      </p:sp>
      <p:sp>
        <p:nvSpPr>
          <p:cNvPr id="12" name="Text Placeholder 11">
            <a:extLst>
              <a:ext uri="{FF2B5EF4-FFF2-40B4-BE49-F238E27FC236}">
                <a16:creationId xmlns:a16="http://schemas.microsoft.com/office/drawing/2014/main" id="{D3C9331B-4374-37C9-2E85-42D1D81EED9B}"/>
              </a:ext>
            </a:extLst>
          </p:cNvPr>
          <p:cNvSpPr>
            <a:spLocks noGrp="1"/>
          </p:cNvSpPr>
          <p:nvPr>
            <p:ph type="body" sz="quarter" idx="15"/>
          </p:nvPr>
        </p:nvSpPr>
        <p:spPr>
          <a:xfrm>
            <a:off x="609600" y="2988570"/>
            <a:ext cx="5327650" cy="1657350"/>
          </a:xfrm>
        </p:spPr>
        <p:txBody>
          <a:bodyPr/>
          <a:lstStyle>
            <a:lvl2pPr marL="228600" indent="0">
              <a:buNone/>
              <a:defRPr/>
            </a:lvl2pPr>
          </a:lstStyle>
          <a:p>
            <a:pPr lvl="0"/>
            <a:r>
              <a:rPr lang="en-US" dirty="0"/>
              <a:t>Click to edit Master text styles</a:t>
            </a:r>
          </a:p>
        </p:txBody>
      </p:sp>
      <p:sp>
        <p:nvSpPr>
          <p:cNvPr id="3" name="Picture Placeholder 3">
            <a:extLst>
              <a:ext uri="{FF2B5EF4-FFF2-40B4-BE49-F238E27FC236}">
                <a16:creationId xmlns:a16="http://schemas.microsoft.com/office/drawing/2014/main" id="{9531574D-B3E8-1F8B-F538-7324DC77E743}"/>
              </a:ext>
            </a:extLst>
          </p:cNvPr>
          <p:cNvSpPr>
            <a:spLocks noGrp="1"/>
          </p:cNvSpPr>
          <p:nvPr>
            <p:ph type="pic" sz="quarter" idx="12"/>
          </p:nvPr>
        </p:nvSpPr>
        <p:spPr>
          <a:xfrm>
            <a:off x="2452312" y="4674387"/>
            <a:ext cx="1654762" cy="1065555"/>
          </a:xfrm>
        </p:spPr>
        <p:txBody>
          <a:bodyPr/>
          <a:lstStyle>
            <a:lvl1pPr marL="0" indent="0">
              <a:buNone/>
              <a:defRPr/>
            </a:lvl1pPr>
          </a:lstStyle>
          <a:p>
            <a:endParaRPr lang="en-US" dirty="0"/>
          </a:p>
        </p:txBody>
      </p:sp>
      <p:sp>
        <p:nvSpPr>
          <p:cNvPr id="13" name="Text Placeholder 9">
            <a:extLst>
              <a:ext uri="{FF2B5EF4-FFF2-40B4-BE49-F238E27FC236}">
                <a16:creationId xmlns:a16="http://schemas.microsoft.com/office/drawing/2014/main" id="{B9CDFDD8-EE9D-C461-1D32-8606DF957033}"/>
              </a:ext>
            </a:extLst>
          </p:cNvPr>
          <p:cNvSpPr>
            <a:spLocks noGrp="1"/>
          </p:cNvSpPr>
          <p:nvPr>
            <p:ph type="body" sz="quarter" idx="16"/>
          </p:nvPr>
        </p:nvSpPr>
        <p:spPr>
          <a:xfrm>
            <a:off x="6263833" y="2400300"/>
            <a:ext cx="5327650" cy="523204"/>
          </a:xfrm>
        </p:spPr>
        <p:txBody>
          <a:bodyPr anchor="ctr"/>
          <a:lstStyle>
            <a:lvl1pPr marL="0" indent="0">
              <a:lnSpc>
                <a:spcPts val="2200"/>
              </a:lnSpc>
              <a:spcBef>
                <a:spcPts val="0"/>
              </a:spcBef>
              <a:spcAft>
                <a:spcPts val="0"/>
              </a:spcAft>
              <a:buNone/>
              <a:defRPr sz="2200" b="1"/>
            </a:lvl1pPr>
          </a:lstStyle>
          <a:p>
            <a:pPr lvl="0"/>
            <a:r>
              <a:rPr lang="en-US" dirty="0"/>
              <a:t>Click to edit Master text styles</a:t>
            </a:r>
          </a:p>
        </p:txBody>
      </p:sp>
      <p:sp>
        <p:nvSpPr>
          <p:cNvPr id="14" name="Text Placeholder 11">
            <a:extLst>
              <a:ext uri="{FF2B5EF4-FFF2-40B4-BE49-F238E27FC236}">
                <a16:creationId xmlns:a16="http://schemas.microsoft.com/office/drawing/2014/main" id="{53CC6479-C185-BC1D-62C6-7D32DB431BAC}"/>
              </a:ext>
            </a:extLst>
          </p:cNvPr>
          <p:cNvSpPr>
            <a:spLocks noGrp="1"/>
          </p:cNvSpPr>
          <p:nvPr>
            <p:ph type="body" sz="quarter" idx="17"/>
          </p:nvPr>
        </p:nvSpPr>
        <p:spPr>
          <a:xfrm>
            <a:off x="6276712" y="2964153"/>
            <a:ext cx="5327650" cy="1657350"/>
          </a:xfrm>
        </p:spPr>
        <p:txBody>
          <a:bodyPr/>
          <a:lstStyle>
            <a:lvl2pPr marL="228600" indent="0">
              <a:buNone/>
              <a:defRPr/>
            </a:lvl2pPr>
          </a:lstStyle>
          <a:p>
            <a:pPr lvl="0"/>
            <a:r>
              <a:rPr lang="en-US" dirty="0"/>
              <a:t>Click to edit Master text styles</a:t>
            </a:r>
          </a:p>
        </p:txBody>
      </p:sp>
      <p:sp>
        <p:nvSpPr>
          <p:cNvPr id="8" name="Picture Placeholder 3">
            <a:extLst>
              <a:ext uri="{FF2B5EF4-FFF2-40B4-BE49-F238E27FC236}">
                <a16:creationId xmlns:a16="http://schemas.microsoft.com/office/drawing/2014/main" id="{F6C3D4C1-A925-5F2F-A701-DB57E165EB91}"/>
              </a:ext>
            </a:extLst>
          </p:cNvPr>
          <p:cNvSpPr>
            <a:spLocks noGrp="1"/>
          </p:cNvSpPr>
          <p:nvPr>
            <p:ph type="pic" sz="quarter" idx="13"/>
          </p:nvPr>
        </p:nvSpPr>
        <p:spPr>
          <a:xfrm>
            <a:off x="7952877" y="4674387"/>
            <a:ext cx="1654762" cy="1065555"/>
          </a:xfrm>
        </p:spPr>
        <p:txBody>
          <a:bodyPr/>
          <a:lstStyle>
            <a:lvl1pPr marL="0" indent="0">
              <a:buNone/>
              <a:defRPr/>
            </a:lvl1pPr>
          </a:lstStyle>
          <a:p>
            <a:endParaRPr lang="en-US" dirty="0"/>
          </a:p>
        </p:txBody>
      </p:sp>
    </p:spTree>
    <p:extLst>
      <p:ext uri="{BB962C8B-B14F-4D97-AF65-F5344CB8AC3E}">
        <p14:creationId xmlns:p14="http://schemas.microsoft.com/office/powerpoint/2010/main" val="827378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5 - Title, 2 subtitles, 2  body text, blank space for graphics">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7367346E-81FD-93D4-D66F-70D837EBD521}"/>
              </a:ext>
            </a:extLst>
          </p:cNvPr>
          <p:cNvSpPr>
            <a:spLocks noGrp="1"/>
          </p:cNvSpPr>
          <p:nvPr>
            <p:ph type="body" sz="quarter" idx="14"/>
          </p:nvPr>
        </p:nvSpPr>
        <p:spPr>
          <a:xfrm>
            <a:off x="609600" y="2400301"/>
            <a:ext cx="5327650" cy="523204"/>
          </a:xfrm>
        </p:spPr>
        <p:txBody>
          <a:bodyPr anchor="ctr"/>
          <a:lstStyle>
            <a:lvl1pPr marL="0" indent="0">
              <a:lnSpc>
                <a:spcPts val="2200"/>
              </a:lnSpc>
              <a:spcBef>
                <a:spcPts val="0"/>
              </a:spcBef>
              <a:spcAft>
                <a:spcPts val="0"/>
              </a:spcAft>
              <a:buNone/>
              <a:defRPr sz="2200" b="1"/>
            </a:lvl1pPr>
          </a:lstStyle>
          <a:p>
            <a:pPr lvl="0"/>
            <a:r>
              <a:rPr lang="en-US" dirty="0"/>
              <a:t>Click to edit Master text styles</a:t>
            </a:r>
          </a:p>
        </p:txBody>
      </p:sp>
      <p:sp>
        <p:nvSpPr>
          <p:cNvPr id="12" name="Text Placeholder 11">
            <a:extLst>
              <a:ext uri="{FF2B5EF4-FFF2-40B4-BE49-F238E27FC236}">
                <a16:creationId xmlns:a16="http://schemas.microsoft.com/office/drawing/2014/main" id="{D3C9331B-4374-37C9-2E85-42D1D81EED9B}"/>
              </a:ext>
            </a:extLst>
          </p:cNvPr>
          <p:cNvSpPr>
            <a:spLocks noGrp="1"/>
          </p:cNvSpPr>
          <p:nvPr>
            <p:ph type="body" sz="quarter" idx="15"/>
          </p:nvPr>
        </p:nvSpPr>
        <p:spPr>
          <a:xfrm>
            <a:off x="609600" y="2988570"/>
            <a:ext cx="5327650" cy="1657350"/>
          </a:xfrm>
        </p:spPr>
        <p:txBody>
          <a:bodyPr/>
          <a:lstStyle>
            <a:lvl2pPr marL="228600" indent="0">
              <a:buNone/>
              <a:defRPr/>
            </a:lvl2pPr>
          </a:lstStyle>
          <a:p>
            <a:pPr lvl="0"/>
            <a:r>
              <a:rPr lang="en-US" dirty="0"/>
              <a:t>Click to edit Master text styles</a:t>
            </a:r>
          </a:p>
        </p:txBody>
      </p:sp>
      <p:sp>
        <p:nvSpPr>
          <p:cNvPr id="13" name="Text Placeholder 9">
            <a:extLst>
              <a:ext uri="{FF2B5EF4-FFF2-40B4-BE49-F238E27FC236}">
                <a16:creationId xmlns:a16="http://schemas.microsoft.com/office/drawing/2014/main" id="{B9CDFDD8-EE9D-C461-1D32-8606DF957033}"/>
              </a:ext>
            </a:extLst>
          </p:cNvPr>
          <p:cNvSpPr>
            <a:spLocks noGrp="1"/>
          </p:cNvSpPr>
          <p:nvPr>
            <p:ph type="body" sz="quarter" idx="16"/>
          </p:nvPr>
        </p:nvSpPr>
        <p:spPr>
          <a:xfrm>
            <a:off x="6263833" y="2400300"/>
            <a:ext cx="5327650" cy="523204"/>
          </a:xfrm>
        </p:spPr>
        <p:txBody>
          <a:bodyPr anchor="ctr"/>
          <a:lstStyle>
            <a:lvl1pPr marL="0" indent="0">
              <a:lnSpc>
                <a:spcPts val="2200"/>
              </a:lnSpc>
              <a:spcBef>
                <a:spcPts val="0"/>
              </a:spcBef>
              <a:spcAft>
                <a:spcPts val="0"/>
              </a:spcAft>
              <a:buNone/>
              <a:defRPr sz="2200" b="1"/>
            </a:lvl1pPr>
          </a:lstStyle>
          <a:p>
            <a:pPr lvl="0"/>
            <a:r>
              <a:rPr lang="en-US" dirty="0"/>
              <a:t>Click to edit Master text styles</a:t>
            </a:r>
          </a:p>
        </p:txBody>
      </p:sp>
      <p:sp>
        <p:nvSpPr>
          <p:cNvPr id="14" name="Text Placeholder 11">
            <a:extLst>
              <a:ext uri="{FF2B5EF4-FFF2-40B4-BE49-F238E27FC236}">
                <a16:creationId xmlns:a16="http://schemas.microsoft.com/office/drawing/2014/main" id="{53CC6479-C185-BC1D-62C6-7D32DB431BAC}"/>
              </a:ext>
            </a:extLst>
          </p:cNvPr>
          <p:cNvSpPr>
            <a:spLocks noGrp="1"/>
          </p:cNvSpPr>
          <p:nvPr>
            <p:ph type="body" sz="quarter" idx="17"/>
          </p:nvPr>
        </p:nvSpPr>
        <p:spPr>
          <a:xfrm>
            <a:off x="6276712" y="2964153"/>
            <a:ext cx="5327650" cy="1657350"/>
          </a:xfrm>
        </p:spPr>
        <p:txBody>
          <a:bodyPr/>
          <a:lstStyle>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61669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5 - Title, 1 content, 3 subtitles, 3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9"/>
            <a:ext cx="10978994" cy="730350"/>
          </a:xfrm>
        </p:spPr>
        <p:txBody>
          <a:bodyPr lIns="274320"/>
          <a:lstStyle>
            <a:lvl1pPr>
              <a:defRPr sz="3200"/>
            </a:lvl1pPr>
          </a:lstStyle>
          <a:p>
            <a:r>
              <a:rPr lang="en-US" dirty="0"/>
              <a:t>Click to edit Master title style</a:t>
            </a:r>
          </a:p>
        </p:txBody>
      </p:sp>
      <p:sp>
        <p:nvSpPr>
          <p:cNvPr id="24" name="Text Place holder 1">
            <a:extLst>
              <a:ext uri="{FF2B5EF4-FFF2-40B4-BE49-F238E27FC236}">
                <a16:creationId xmlns:a16="http://schemas.microsoft.com/office/drawing/2014/main" id="{50DEAEA7-4685-55B3-6319-1B30BC4B3A87}"/>
              </a:ext>
            </a:extLst>
          </p:cNvPr>
          <p:cNvSpPr>
            <a:spLocks noGrp="1"/>
          </p:cNvSpPr>
          <p:nvPr>
            <p:ph type="body" sz="quarter" idx="10" hasCustomPrompt="1"/>
          </p:nvPr>
        </p:nvSpPr>
        <p:spPr>
          <a:xfrm>
            <a:off x="612488" y="1991033"/>
            <a:ext cx="10967023" cy="625458"/>
          </a:xfrm>
        </p:spPr>
        <p:txBody>
          <a:bodyPr anchor="ctr"/>
          <a:lstStyle>
            <a:lvl1pPr marL="0" indent="0">
              <a:buNone/>
              <a:defRPr sz="2200" b="1"/>
            </a:lvl1pPr>
            <a:lvl2pPr marL="228600" indent="0">
              <a:buFont typeface="Arial" panose="020B0604020202020204" pitchFamily="34" charset="0"/>
              <a:buNone/>
              <a:defRPr sz="2200"/>
            </a:lvl2pPr>
            <a:lvl3pPr marL="457200" indent="0">
              <a:buFont typeface="Arial" panose="020B0604020202020204" pitchFamily="34" charset="0"/>
              <a:buNone/>
              <a:defRPr sz="2200"/>
            </a:lvl3pPr>
            <a:lvl4pPr marL="457200" indent="0">
              <a:buFont typeface="Arial" panose="020B0604020202020204" pitchFamily="34" charset="0"/>
              <a:buNone/>
              <a:defRPr sz="2200"/>
            </a:lvl4pPr>
            <a:lvl5pPr marL="628650" indent="0">
              <a:buFont typeface="Arial" panose="020B0604020202020204" pitchFamily="34" charset="0"/>
              <a:buNone/>
              <a:defRPr sz="2200"/>
            </a:lvl5pPr>
          </a:lstStyle>
          <a:p>
            <a:pPr lvl="0"/>
            <a:r>
              <a:rPr lang="en-US" dirty="0"/>
              <a:t>Click to edit Master subtitle styles</a:t>
            </a:r>
          </a:p>
        </p:txBody>
      </p:sp>
      <p:sp>
        <p:nvSpPr>
          <p:cNvPr id="25" name="Text Placeholder 2">
            <a:extLst>
              <a:ext uri="{FF2B5EF4-FFF2-40B4-BE49-F238E27FC236}">
                <a16:creationId xmlns:a16="http://schemas.microsoft.com/office/drawing/2014/main" id="{DCE3CAC5-C77B-A10A-1627-73A5B3D2514F}"/>
              </a:ext>
            </a:extLst>
          </p:cNvPr>
          <p:cNvSpPr>
            <a:spLocks noGrp="1"/>
          </p:cNvSpPr>
          <p:nvPr>
            <p:ph type="body" idx="15"/>
          </p:nvPr>
        </p:nvSpPr>
        <p:spPr>
          <a:xfrm>
            <a:off x="611245" y="2675483"/>
            <a:ext cx="3572500" cy="583735"/>
          </a:xfrm>
          <a:prstGeom prst="rect">
            <a:avLst/>
          </a:prstGeom>
          <a:ln w="12700">
            <a:solidFill>
              <a:srgbClr val="0156A6"/>
            </a:solidFill>
          </a:ln>
        </p:spPr>
        <p:txBody>
          <a:bodyPr anchor="ctr"/>
          <a:lstStyle>
            <a:lvl1pPr marL="0" indent="0">
              <a:lnSpc>
                <a:spcPts val="2400"/>
              </a:lnSpc>
              <a:spcBef>
                <a:spcPts val="0"/>
              </a:spcBef>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3">
            <a:extLst>
              <a:ext uri="{FF2B5EF4-FFF2-40B4-BE49-F238E27FC236}">
                <a16:creationId xmlns:a16="http://schemas.microsoft.com/office/drawing/2014/main" id="{0389B48D-A284-F7CD-C745-6380E13303AF}"/>
              </a:ext>
            </a:extLst>
          </p:cNvPr>
          <p:cNvSpPr>
            <a:spLocks noGrp="1"/>
          </p:cNvSpPr>
          <p:nvPr>
            <p:ph type="body" sz="quarter" idx="16"/>
          </p:nvPr>
        </p:nvSpPr>
        <p:spPr>
          <a:xfrm>
            <a:off x="612489" y="3310534"/>
            <a:ext cx="3571299" cy="2660386"/>
          </a:xfrm>
          <a:prstGeom prst="rect">
            <a:avLst/>
          </a:prstGeom>
          <a:ln w="12700">
            <a:solidFill>
              <a:srgbClr val="0156A6"/>
            </a:solidFill>
          </a:ln>
        </p:spPr>
        <p:txBody>
          <a:bodyPr/>
          <a:lstStyle>
            <a:lvl1pPr marL="342900" indent="-342900">
              <a:buClr>
                <a:schemeClr val="tx1"/>
              </a:buClr>
              <a:buSzPct val="108000"/>
              <a:buFont typeface="Arial" panose="020B0604020202020204" pitchFamily="34" charset="0"/>
              <a:buChar char="•"/>
              <a:defRPr sz="2000"/>
            </a:lvl1pPr>
            <a:lvl2pPr>
              <a:defRPr sz="2000"/>
            </a:lvl2pPr>
            <a:lvl3pPr>
              <a:defRPr sz="2000"/>
            </a:lvl3pPr>
            <a:lvl4pPr marL="914400" indent="-285750">
              <a:defRPr sz="2400"/>
            </a:lvl4pPr>
            <a:lvl5pPr>
              <a:defRPr sz="2000"/>
            </a:lvl5pPr>
            <a:lvl6pPr>
              <a:defRPr sz="2000"/>
            </a:lvl6pPr>
          </a:lstStyle>
          <a:p>
            <a:pPr lvl="0"/>
            <a:r>
              <a:rPr lang="en-US" dirty="0"/>
              <a:t>Click to edit Master text styles</a:t>
            </a:r>
          </a:p>
        </p:txBody>
      </p:sp>
      <p:sp>
        <p:nvSpPr>
          <p:cNvPr id="27" name="Text Placeholder 4">
            <a:extLst>
              <a:ext uri="{FF2B5EF4-FFF2-40B4-BE49-F238E27FC236}">
                <a16:creationId xmlns:a16="http://schemas.microsoft.com/office/drawing/2014/main" id="{503B073D-57A4-E48A-4D1B-4E8A0059B306}"/>
              </a:ext>
            </a:extLst>
          </p:cNvPr>
          <p:cNvSpPr>
            <a:spLocks noGrp="1"/>
          </p:cNvSpPr>
          <p:nvPr>
            <p:ph type="body" idx="17"/>
          </p:nvPr>
        </p:nvSpPr>
        <p:spPr>
          <a:xfrm>
            <a:off x="4295899" y="2677514"/>
            <a:ext cx="3572500" cy="583735"/>
          </a:xfrm>
          <a:prstGeom prst="rect">
            <a:avLst/>
          </a:prstGeom>
          <a:ln w="12700">
            <a:solidFill>
              <a:srgbClr val="0156A6"/>
            </a:solidFill>
          </a:ln>
        </p:spPr>
        <p:txBody>
          <a:bodyPr anchor="ctr"/>
          <a:lstStyle>
            <a:lvl1pPr marL="0" indent="0">
              <a:lnSpc>
                <a:spcPts val="2400"/>
              </a:lnSpc>
              <a:spcBef>
                <a:spcPts val="0"/>
              </a:spcBef>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5">
            <a:extLst>
              <a:ext uri="{FF2B5EF4-FFF2-40B4-BE49-F238E27FC236}">
                <a16:creationId xmlns:a16="http://schemas.microsoft.com/office/drawing/2014/main" id="{10901B75-89B3-92B0-EAF6-7077D5DEDD73}"/>
              </a:ext>
            </a:extLst>
          </p:cNvPr>
          <p:cNvSpPr>
            <a:spLocks noGrp="1"/>
          </p:cNvSpPr>
          <p:nvPr>
            <p:ph type="body" sz="quarter" idx="18"/>
          </p:nvPr>
        </p:nvSpPr>
        <p:spPr>
          <a:xfrm>
            <a:off x="4310894" y="3311006"/>
            <a:ext cx="3571299" cy="2659914"/>
          </a:xfrm>
          <a:prstGeom prst="rect">
            <a:avLst/>
          </a:prstGeom>
          <a:ln w="12700">
            <a:solidFill>
              <a:srgbClr val="0156A6"/>
            </a:solidFill>
          </a:ln>
        </p:spPr>
        <p:txBody>
          <a:bodyPr/>
          <a:lstStyle>
            <a:lvl1pPr marL="342900" indent="-342900">
              <a:buClr>
                <a:schemeClr val="tx1"/>
              </a:buClr>
              <a:buSzPct val="108000"/>
              <a:buFont typeface="Arial" panose="020B0604020202020204" pitchFamily="34" charset="0"/>
              <a:buChar char="•"/>
              <a:defRPr sz="2000"/>
            </a:lvl1pPr>
            <a:lvl2pPr>
              <a:defRPr sz="2000"/>
            </a:lvl2pPr>
            <a:lvl3pPr>
              <a:defRPr sz="2000"/>
            </a:lvl3pPr>
            <a:lvl4pPr marL="914400" indent="-285750">
              <a:defRPr sz="2400"/>
            </a:lvl4pPr>
            <a:lvl5pPr>
              <a:defRPr sz="2000"/>
            </a:lvl5pPr>
            <a:lvl6pPr>
              <a:defRPr sz="2000"/>
            </a:lvl6pPr>
          </a:lstStyle>
          <a:p>
            <a:pPr lvl="0"/>
            <a:r>
              <a:rPr lang="en-US" dirty="0"/>
              <a:t>Click to edit Master text styles</a:t>
            </a:r>
          </a:p>
        </p:txBody>
      </p:sp>
      <p:sp>
        <p:nvSpPr>
          <p:cNvPr id="29" name="Text Placeholder 6">
            <a:extLst>
              <a:ext uri="{FF2B5EF4-FFF2-40B4-BE49-F238E27FC236}">
                <a16:creationId xmlns:a16="http://schemas.microsoft.com/office/drawing/2014/main" id="{6734010E-CF1F-86FD-9D6B-F64F76550F17}"/>
              </a:ext>
            </a:extLst>
          </p:cNvPr>
          <p:cNvSpPr>
            <a:spLocks noGrp="1"/>
          </p:cNvSpPr>
          <p:nvPr>
            <p:ph type="body" idx="19"/>
          </p:nvPr>
        </p:nvSpPr>
        <p:spPr>
          <a:xfrm>
            <a:off x="8005189" y="2691787"/>
            <a:ext cx="3572500" cy="583735"/>
          </a:xfrm>
          <a:prstGeom prst="rect">
            <a:avLst/>
          </a:prstGeom>
          <a:ln w="12700">
            <a:solidFill>
              <a:srgbClr val="0156A6"/>
            </a:solidFill>
          </a:ln>
        </p:spPr>
        <p:txBody>
          <a:bodyPr anchor="ctr"/>
          <a:lstStyle>
            <a:lvl1pPr marL="0" indent="0">
              <a:lnSpc>
                <a:spcPts val="2400"/>
              </a:lnSpc>
              <a:spcBef>
                <a:spcPts val="0"/>
              </a:spcBef>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Text Placeholder 7">
            <a:extLst>
              <a:ext uri="{FF2B5EF4-FFF2-40B4-BE49-F238E27FC236}">
                <a16:creationId xmlns:a16="http://schemas.microsoft.com/office/drawing/2014/main" id="{013CD6DB-4A33-1552-644A-74DFDB99EF50}"/>
              </a:ext>
            </a:extLst>
          </p:cNvPr>
          <p:cNvSpPr>
            <a:spLocks noGrp="1"/>
          </p:cNvSpPr>
          <p:nvPr>
            <p:ph type="body" sz="quarter" idx="20"/>
          </p:nvPr>
        </p:nvSpPr>
        <p:spPr>
          <a:xfrm>
            <a:off x="8020184" y="3325279"/>
            <a:ext cx="3571299" cy="2659914"/>
          </a:xfrm>
          <a:prstGeom prst="rect">
            <a:avLst/>
          </a:prstGeom>
          <a:ln w="12700">
            <a:solidFill>
              <a:srgbClr val="0156A6"/>
            </a:solidFill>
          </a:ln>
        </p:spPr>
        <p:txBody>
          <a:bodyPr/>
          <a:lstStyle>
            <a:lvl1pPr marL="342900" indent="-342900">
              <a:buClr>
                <a:schemeClr val="tx1"/>
              </a:buClr>
              <a:buSzPct val="108000"/>
              <a:buFont typeface="Arial" panose="020B0604020202020204" pitchFamily="34" charset="0"/>
              <a:buChar char="•"/>
              <a:defRPr sz="2000"/>
            </a:lvl1pPr>
            <a:lvl2pPr>
              <a:defRPr sz="2000"/>
            </a:lvl2pPr>
            <a:lvl3pPr>
              <a:defRPr sz="2000"/>
            </a:lvl3pPr>
            <a:lvl4pPr marL="914400" indent="-285750">
              <a:defRPr sz="2400"/>
            </a:lvl4pPr>
            <a:lvl5pPr>
              <a:defRPr sz="2000"/>
            </a:lvl5pPr>
            <a:lvl6pPr>
              <a:defRPr sz="2000"/>
            </a:lvl6pPr>
          </a:lstStyle>
          <a:p>
            <a:pPr lvl="0"/>
            <a:r>
              <a:rPr lang="en-US" dirty="0"/>
              <a:t>Click to edit Master text styles</a:t>
            </a:r>
          </a:p>
        </p:txBody>
      </p:sp>
    </p:spTree>
    <p:extLst>
      <p:ext uri="{BB962C8B-B14F-4D97-AF65-F5344CB8AC3E}">
        <p14:creationId xmlns:p14="http://schemas.microsoft.com/office/powerpoint/2010/main" val="387615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5 - Title, 1 subtitle, 6 bod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8" name="Google Shape;11;p2">
            <a:extLst>
              <a:ext uri="{FF2B5EF4-FFF2-40B4-BE49-F238E27FC236}">
                <a16:creationId xmlns:a16="http://schemas.microsoft.com/office/drawing/2014/main" id="{CAF73890-F5FC-0429-9349-94D8A8F3B068}"/>
              </a:ext>
            </a:extLst>
          </p:cNvPr>
          <p:cNvSpPr txBox="1">
            <a:spLocks noGrp="1"/>
          </p:cNvSpPr>
          <p:nvPr>
            <p:ph type="subTitle" idx="14"/>
          </p:nvPr>
        </p:nvSpPr>
        <p:spPr>
          <a:xfrm>
            <a:off x="600517" y="2400300"/>
            <a:ext cx="10990966" cy="520052"/>
          </a:xfrm>
          <a:prstGeom prst="rect">
            <a:avLst/>
          </a:prstGeom>
        </p:spPr>
        <p:txBody>
          <a:bodyPr spcFirstLastPara="1" wrap="square" lIns="274320" tIns="91425" rIns="274320" bIns="91425" anchor="ctr" anchorCtr="0">
            <a:noAutofit/>
          </a:bodyPr>
          <a:lstStyle>
            <a:lvl1pPr marL="0" lvl="0" indent="0" algn="l">
              <a:lnSpc>
                <a:spcPts val="2400"/>
              </a:lnSpc>
              <a:spcBef>
                <a:spcPts val="0"/>
              </a:spcBef>
              <a:spcAft>
                <a:spcPts val="0"/>
              </a:spcAft>
              <a:buSzPts val="2800"/>
              <a:buNone/>
              <a:defRPr sz="2200" b="1">
                <a:solidFill>
                  <a:schemeClr val="tx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0" name="Text Placeholder 6">
            <a:extLst>
              <a:ext uri="{FF2B5EF4-FFF2-40B4-BE49-F238E27FC236}">
                <a16:creationId xmlns:a16="http://schemas.microsoft.com/office/drawing/2014/main" id="{C771AA94-FEE2-A189-00E4-E660473CF371}"/>
              </a:ext>
            </a:extLst>
          </p:cNvPr>
          <p:cNvSpPr>
            <a:spLocks noGrp="1"/>
          </p:cNvSpPr>
          <p:nvPr>
            <p:ph type="body" sz="quarter" idx="10"/>
          </p:nvPr>
        </p:nvSpPr>
        <p:spPr>
          <a:xfrm>
            <a:off x="915643" y="3012140"/>
            <a:ext cx="2697178" cy="1253454"/>
          </a:xfrm>
          <a:prstGeom prst="rect">
            <a:avLst/>
          </a:prstGeom>
          <a:ln w="12700">
            <a:solidFill>
              <a:srgbClr val="0156A6"/>
            </a:solidFill>
          </a:ln>
        </p:spPr>
        <p:txBody>
          <a:bodyPr anchor="ctr"/>
          <a:lstStyle>
            <a:lvl1pPr marL="0" indent="0" algn="ctr">
              <a:buClr>
                <a:schemeClr val="tx1"/>
              </a:buClr>
              <a:buSzPct val="108000"/>
              <a:buFont typeface="Arial" panose="020B0604020202020204" pitchFamily="34" charset="0"/>
              <a:buNone/>
              <a:defRPr sz="2000"/>
            </a:lvl1pPr>
            <a:lvl2pPr marL="228600" indent="0">
              <a:buNone/>
              <a:defRPr sz="2000"/>
            </a:lvl2pPr>
            <a:lvl3pPr marL="457200" indent="0">
              <a:buNone/>
              <a:defRPr sz="2000"/>
            </a:lvl3pPr>
            <a:lvl4pPr marL="914400" indent="-285750">
              <a:defRPr sz="2400"/>
            </a:lvl4pPr>
            <a:lvl5pPr marL="628650" indent="0">
              <a:buNone/>
              <a:defRPr sz="2000"/>
            </a:lvl5pPr>
            <a:lvl6pPr>
              <a:defRPr sz="2000"/>
            </a:lvl6pPr>
          </a:lstStyle>
          <a:p>
            <a:pPr lvl="0"/>
            <a:r>
              <a:rPr lang="en-US" dirty="0"/>
              <a:t>Click to edit Master text styles</a:t>
            </a:r>
          </a:p>
        </p:txBody>
      </p:sp>
      <p:sp>
        <p:nvSpPr>
          <p:cNvPr id="14" name="Text Placeholder 6">
            <a:extLst>
              <a:ext uri="{FF2B5EF4-FFF2-40B4-BE49-F238E27FC236}">
                <a16:creationId xmlns:a16="http://schemas.microsoft.com/office/drawing/2014/main" id="{ECAB7D93-31BB-5BD4-464E-37BEEEA2753F}"/>
              </a:ext>
            </a:extLst>
          </p:cNvPr>
          <p:cNvSpPr>
            <a:spLocks noGrp="1"/>
          </p:cNvSpPr>
          <p:nvPr>
            <p:ph type="body" sz="quarter" idx="16"/>
          </p:nvPr>
        </p:nvSpPr>
        <p:spPr>
          <a:xfrm>
            <a:off x="5048168" y="3012140"/>
            <a:ext cx="2697178" cy="1253454"/>
          </a:xfrm>
          <a:prstGeom prst="rect">
            <a:avLst/>
          </a:prstGeom>
          <a:ln w="12700">
            <a:solidFill>
              <a:srgbClr val="0156A6"/>
            </a:solidFill>
          </a:ln>
        </p:spPr>
        <p:txBody>
          <a:bodyPr anchor="ctr"/>
          <a:lstStyle>
            <a:lvl1pPr marL="0" indent="0" algn="ctr">
              <a:buClr>
                <a:schemeClr val="tx1"/>
              </a:buClr>
              <a:buSzPct val="108000"/>
              <a:buFont typeface="Arial" panose="020B0604020202020204" pitchFamily="34" charset="0"/>
              <a:buNone/>
              <a:defRPr sz="2000"/>
            </a:lvl1pPr>
            <a:lvl2pPr marL="228600" indent="0">
              <a:buNone/>
              <a:defRPr sz="2000"/>
            </a:lvl2pPr>
            <a:lvl3pPr marL="457200" indent="0">
              <a:buNone/>
              <a:defRPr sz="2000"/>
            </a:lvl3pPr>
            <a:lvl4pPr marL="914400" indent="-285750">
              <a:defRPr sz="2400"/>
            </a:lvl4pPr>
            <a:lvl5pPr marL="628650" indent="0">
              <a:buNone/>
              <a:defRPr sz="2000"/>
            </a:lvl5pPr>
            <a:lvl6pPr>
              <a:defRPr sz="2000"/>
            </a:lvl6pPr>
          </a:lstStyle>
          <a:p>
            <a:pPr lvl="0"/>
            <a:r>
              <a:rPr lang="en-US" dirty="0"/>
              <a:t>Click to edit Master text styles</a:t>
            </a:r>
          </a:p>
        </p:txBody>
      </p:sp>
      <p:sp>
        <p:nvSpPr>
          <p:cNvPr id="16" name="Text Placeholder 6">
            <a:extLst>
              <a:ext uri="{FF2B5EF4-FFF2-40B4-BE49-F238E27FC236}">
                <a16:creationId xmlns:a16="http://schemas.microsoft.com/office/drawing/2014/main" id="{22904AED-0543-C425-508C-86CA444A1D4B}"/>
              </a:ext>
            </a:extLst>
          </p:cNvPr>
          <p:cNvSpPr>
            <a:spLocks noGrp="1"/>
          </p:cNvSpPr>
          <p:nvPr>
            <p:ph type="body" sz="quarter" idx="18"/>
          </p:nvPr>
        </p:nvSpPr>
        <p:spPr>
          <a:xfrm>
            <a:off x="8679661" y="3016120"/>
            <a:ext cx="2697178" cy="1244407"/>
          </a:xfrm>
          <a:prstGeom prst="rect">
            <a:avLst/>
          </a:prstGeom>
          <a:ln w="12700">
            <a:solidFill>
              <a:srgbClr val="0156A6"/>
            </a:solidFill>
          </a:ln>
        </p:spPr>
        <p:txBody>
          <a:bodyPr anchor="ctr"/>
          <a:lstStyle>
            <a:lvl1pPr marL="0" indent="0" algn="ctr">
              <a:buClr>
                <a:schemeClr val="tx1"/>
              </a:buClr>
              <a:buSzPct val="108000"/>
              <a:buFont typeface="Arial" panose="020B0604020202020204" pitchFamily="34" charset="0"/>
              <a:buNone/>
              <a:defRPr sz="2000"/>
            </a:lvl1pPr>
            <a:lvl2pPr marL="228600" indent="0" algn="ctr">
              <a:buNone/>
              <a:defRPr sz="2000"/>
            </a:lvl2pPr>
            <a:lvl3pPr marL="457200" indent="0">
              <a:buNone/>
              <a:defRPr sz="2000"/>
            </a:lvl3pPr>
            <a:lvl4pPr marL="914400" indent="-285750">
              <a:defRPr sz="2400"/>
            </a:lvl4pPr>
            <a:lvl5pPr marL="628650" indent="0">
              <a:buNone/>
              <a:defRPr sz="2000"/>
            </a:lvl5pPr>
            <a:lvl6pPr>
              <a:defRPr sz="2000"/>
            </a:lvl6pPr>
          </a:lstStyle>
          <a:p>
            <a:pPr lvl="0"/>
            <a:r>
              <a:rPr lang="en-US" dirty="0"/>
              <a:t>Click to edit Master text styles</a:t>
            </a:r>
          </a:p>
          <a:p>
            <a:pPr lvl="1"/>
            <a:endParaRPr lang="en-US" dirty="0"/>
          </a:p>
        </p:txBody>
      </p:sp>
      <p:sp>
        <p:nvSpPr>
          <p:cNvPr id="4" name="Text Placeholder 6">
            <a:extLst>
              <a:ext uri="{FF2B5EF4-FFF2-40B4-BE49-F238E27FC236}">
                <a16:creationId xmlns:a16="http://schemas.microsoft.com/office/drawing/2014/main" id="{319CED3D-4A4F-B4C9-1452-E6EEF49C9AD5}"/>
              </a:ext>
            </a:extLst>
          </p:cNvPr>
          <p:cNvSpPr>
            <a:spLocks noGrp="1"/>
          </p:cNvSpPr>
          <p:nvPr>
            <p:ph type="body" sz="quarter" idx="19"/>
          </p:nvPr>
        </p:nvSpPr>
        <p:spPr>
          <a:xfrm>
            <a:off x="929820" y="4455598"/>
            <a:ext cx="2697178" cy="1253454"/>
          </a:xfrm>
          <a:prstGeom prst="rect">
            <a:avLst/>
          </a:prstGeom>
          <a:ln w="12700">
            <a:solidFill>
              <a:srgbClr val="0156A6"/>
            </a:solidFill>
          </a:ln>
        </p:spPr>
        <p:txBody>
          <a:bodyPr anchor="ctr"/>
          <a:lstStyle>
            <a:lvl1pPr marL="0" indent="0" algn="ctr">
              <a:buClr>
                <a:schemeClr val="tx1"/>
              </a:buClr>
              <a:buSzPct val="108000"/>
              <a:buFont typeface="Arial" panose="020B0604020202020204" pitchFamily="34" charset="0"/>
              <a:buNone/>
              <a:defRPr sz="2000"/>
            </a:lvl1pPr>
            <a:lvl2pPr marL="228600" indent="0">
              <a:buNone/>
              <a:defRPr sz="2000"/>
            </a:lvl2pPr>
            <a:lvl3pPr marL="457200" indent="0">
              <a:buNone/>
              <a:defRPr sz="2000"/>
            </a:lvl3pPr>
            <a:lvl4pPr marL="914400" indent="-285750">
              <a:defRPr sz="2400"/>
            </a:lvl4pPr>
            <a:lvl5pPr marL="628650" indent="0">
              <a:buNone/>
              <a:defRPr sz="2000"/>
            </a:lvl5pPr>
            <a:lvl6pPr>
              <a:defRPr sz="2000"/>
            </a:lvl6pPr>
          </a:lstStyle>
          <a:p>
            <a:pPr lvl="0"/>
            <a:r>
              <a:rPr lang="en-US" dirty="0"/>
              <a:t>Click to edit Master text styles</a:t>
            </a:r>
          </a:p>
        </p:txBody>
      </p:sp>
      <p:sp>
        <p:nvSpPr>
          <p:cNvPr id="5" name="Text Placeholder 6">
            <a:extLst>
              <a:ext uri="{FF2B5EF4-FFF2-40B4-BE49-F238E27FC236}">
                <a16:creationId xmlns:a16="http://schemas.microsoft.com/office/drawing/2014/main" id="{5DB7C869-7E9C-8CFD-7E5A-917F1DFDFDED}"/>
              </a:ext>
            </a:extLst>
          </p:cNvPr>
          <p:cNvSpPr>
            <a:spLocks noGrp="1"/>
          </p:cNvSpPr>
          <p:nvPr>
            <p:ph type="body" sz="quarter" idx="20"/>
          </p:nvPr>
        </p:nvSpPr>
        <p:spPr>
          <a:xfrm>
            <a:off x="5062345" y="4455598"/>
            <a:ext cx="2697178" cy="1253454"/>
          </a:xfrm>
          <a:prstGeom prst="rect">
            <a:avLst/>
          </a:prstGeom>
          <a:ln w="12700">
            <a:solidFill>
              <a:srgbClr val="0156A6"/>
            </a:solidFill>
          </a:ln>
        </p:spPr>
        <p:txBody>
          <a:bodyPr anchor="ctr"/>
          <a:lstStyle>
            <a:lvl1pPr marL="0" indent="0" algn="ctr">
              <a:buClr>
                <a:schemeClr val="tx1"/>
              </a:buClr>
              <a:buSzPct val="108000"/>
              <a:buFont typeface="Arial" panose="020B0604020202020204" pitchFamily="34" charset="0"/>
              <a:buNone/>
              <a:defRPr sz="2000"/>
            </a:lvl1pPr>
            <a:lvl2pPr marL="228600" indent="0">
              <a:buNone/>
              <a:defRPr sz="2000"/>
            </a:lvl2pPr>
            <a:lvl3pPr marL="457200" indent="0">
              <a:buNone/>
              <a:defRPr sz="2000"/>
            </a:lvl3pPr>
            <a:lvl4pPr marL="914400" indent="-285750">
              <a:defRPr sz="2400"/>
            </a:lvl4pPr>
            <a:lvl5pPr marL="628650" indent="0">
              <a:buNone/>
              <a:defRPr sz="2000"/>
            </a:lvl5pPr>
            <a:lvl6pPr>
              <a:defRPr sz="2000"/>
            </a:lvl6pPr>
          </a:lstStyle>
          <a:p>
            <a:pPr lvl="0"/>
            <a:r>
              <a:rPr lang="en-US" dirty="0"/>
              <a:t>Click to edit Master text styles</a:t>
            </a:r>
          </a:p>
        </p:txBody>
      </p:sp>
      <p:sp>
        <p:nvSpPr>
          <p:cNvPr id="6" name="Text Placeholder 6">
            <a:extLst>
              <a:ext uri="{FF2B5EF4-FFF2-40B4-BE49-F238E27FC236}">
                <a16:creationId xmlns:a16="http://schemas.microsoft.com/office/drawing/2014/main" id="{CBE6B079-A2D5-48A0-6A53-FD02E4B7F69A}"/>
              </a:ext>
            </a:extLst>
          </p:cNvPr>
          <p:cNvSpPr>
            <a:spLocks noGrp="1"/>
          </p:cNvSpPr>
          <p:nvPr>
            <p:ph type="body" sz="quarter" idx="21"/>
          </p:nvPr>
        </p:nvSpPr>
        <p:spPr>
          <a:xfrm>
            <a:off x="8693838" y="4459578"/>
            <a:ext cx="2697178" cy="1244407"/>
          </a:xfrm>
          <a:prstGeom prst="rect">
            <a:avLst/>
          </a:prstGeom>
          <a:ln w="12700">
            <a:solidFill>
              <a:srgbClr val="0156A6"/>
            </a:solidFill>
          </a:ln>
        </p:spPr>
        <p:txBody>
          <a:bodyPr anchor="ctr"/>
          <a:lstStyle>
            <a:lvl1pPr marL="0" indent="0" algn="ctr">
              <a:buClr>
                <a:schemeClr val="tx1"/>
              </a:buClr>
              <a:buSzPct val="108000"/>
              <a:buFont typeface="Arial" panose="020B0604020202020204" pitchFamily="34" charset="0"/>
              <a:buNone/>
              <a:defRPr sz="2000"/>
            </a:lvl1pPr>
            <a:lvl2pPr marL="228600" indent="0" algn="ctr">
              <a:buNone/>
              <a:defRPr sz="2000"/>
            </a:lvl2pPr>
            <a:lvl3pPr marL="457200" indent="0">
              <a:buNone/>
              <a:defRPr sz="2000"/>
            </a:lvl3pPr>
            <a:lvl4pPr marL="914400" indent="-285750">
              <a:defRPr sz="2400"/>
            </a:lvl4pPr>
            <a:lvl5pPr marL="628650" indent="0">
              <a:buNone/>
              <a:defRPr sz="2000"/>
            </a:lvl5pPr>
            <a:lvl6pPr>
              <a:defRPr sz="2000"/>
            </a:lvl6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913143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 Title and a box for a graphic">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274320"/>
          <a:lstStyle>
            <a:lvl1pPr>
              <a:defRPr sz="3200"/>
            </a:lvl1pPr>
          </a:lstStyle>
          <a:p>
            <a:r>
              <a:rPr lang="en-US" dirty="0"/>
              <a:t>Click to edit Master title style</a:t>
            </a:r>
          </a:p>
        </p:txBody>
      </p:sp>
      <p:sp>
        <p:nvSpPr>
          <p:cNvPr id="3" name="Picture Placeholder 3">
            <a:extLst>
              <a:ext uri="{FF2B5EF4-FFF2-40B4-BE49-F238E27FC236}">
                <a16:creationId xmlns:a16="http://schemas.microsoft.com/office/drawing/2014/main" id="{FC9E62FC-14AF-0434-EA64-E2D99EA43B86}"/>
              </a:ext>
            </a:extLst>
          </p:cNvPr>
          <p:cNvSpPr>
            <a:spLocks noGrp="1"/>
          </p:cNvSpPr>
          <p:nvPr>
            <p:ph type="pic" sz="quarter" idx="12"/>
          </p:nvPr>
        </p:nvSpPr>
        <p:spPr>
          <a:xfrm>
            <a:off x="3307549" y="2562726"/>
            <a:ext cx="5589313" cy="3152274"/>
          </a:xfrm>
        </p:spPr>
        <p:txBody>
          <a:bodyPr/>
          <a:lstStyle>
            <a:lvl1pPr marL="0" indent="0">
              <a:buNone/>
              <a:defRPr/>
            </a:lvl1pPr>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6 - Title and blank space for vide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489" y="1161007"/>
            <a:ext cx="10978994" cy="1181100"/>
          </a:xfrm>
        </p:spPr>
        <p:txBody>
          <a:bodyPr lIns="274320"/>
          <a:lstStyle>
            <a:lvl1pPr>
              <a:defRPr sz="3200"/>
            </a:lvl1pPr>
          </a:lstStyle>
          <a:p>
            <a:r>
              <a:rPr lang="en-US" dirty="0"/>
              <a:t>Parent Stories: Diagnosis - video</a:t>
            </a:r>
          </a:p>
        </p:txBody>
      </p:sp>
      <p:sp>
        <p:nvSpPr>
          <p:cNvPr id="7" name="Text Placeholder 6">
            <a:extLst>
              <a:ext uri="{FF2B5EF4-FFF2-40B4-BE49-F238E27FC236}">
                <a16:creationId xmlns:a16="http://schemas.microsoft.com/office/drawing/2014/main" id="{E3BC9E2D-0C55-C7F5-BDE4-386FEC4FFF84}"/>
              </a:ext>
            </a:extLst>
          </p:cNvPr>
          <p:cNvSpPr>
            <a:spLocks noGrp="1"/>
          </p:cNvSpPr>
          <p:nvPr>
            <p:ph type="body" sz="quarter" idx="11"/>
          </p:nvPr>
        </p:nvSpPr>
        <p:spPr>
          <a:xfrm>
            <a:off x="621632" y="2410933"/>
            <a:ext cx="4577689" cy="3286060"/>
          </a:xfrm>
          <a:prstGeom prst="rect">
            <a:avLst/>
          </a:prstGeom>
        </p:spPr>
        <p:txBody>
          <a:bodyPr anchor="ctr"/>
          <a:lstStyle>
            <a:lvl1pPr marL="0" indent="0">
              <a:buClr>
                <a:schemeClr val="tx1"/>
              </a:buClr>
              <a:buSzPct val="108000"/>
              <a:buFont typeface="Arial" panose="020B0604020202020204" pitchFamily="34" charset="0"/>
              <a:buNone/>
              <a:defRPr sz="2000"/>
            </a:lvl1pPr>
            <a:lvl2pPr marL="228600" indent="0">
              <a:buNone/>
              <a:defRPr sz="2000"/>
            </a:lvl2pPr>
            <a:lvl3pPr marL="457200" indent="0">
              <a:buNone/>
              <a:defRPr sz="2000"/>
            </a:lvl3pPr>
            <a:lvl4pPr marL="914400" indent="-285750">
              <a:defRPr sz="2400"/>
            </a:lvl4pPr>
            <a:lvl5pPr marL="628650" indent="0">
              <a:buNone/>
              <a:defRPr sz="2000"/>
            </a:lvl5pPr>
            <a:lvl6pPr>
              <a:defRPr sz="2000"/>
            </a:lvl6pPr>
          </a:lstStyle>
          <a:p>
            <a:pPr lvl="0"/>
            <a:r>
              <a:rPr lang="en-US" dirty="0"/>
              <a:t>Click to edit Master text styles</a:t>
            </a:r>
          </a:p>
        </p:txBody>
      </p:sp>
      <p:sp>
        <p:nvSpPr>
          <p:cNvPr id="8" name="Picture Placeholder 3">
            <a:extLst>
              <a:ext uri="{FF2B5EF4-FFF2-40B4-BE49-F238E27FC236}">
                <a16:creationId xmlns:a16="http://schemas.microsoft.com/office/drawing/2014/main" id="{242146B8-2F41-5634-62BB-6706FD096BAE}"/>
              </a:ext>
            </a:extLst>
          </p:cNvPr>
          <p:cNvSpPr>
            <a:spLocks noGrp="1"/>
          </p:cNvSpPr>
          <p:nvPr>
            <p:ph type="pic" sz="quarter" idx="12"/>
          </p:nvPr>
        </p:nvSpPr>
        <p:spPr>
          <a:xfrm>
            <a:off x="5981055" y="2562726"/>
            <a:ext cx="5589313" cy="3152274"/>
          </a:xfrm>
        </p:spPr>
        <p:txBody>
          <a:bodyPr/>
          <a:lstStyle>
            <a:lvl1pPr marL="0" indent="0">
              <a:buNone/>
              <a:defRPr/>
            </a:lvl1pPr>
          </a:lstStyle>
          <a:p>
            <a:endParaRPr lang="en-US" dirty="0"/>
          </a:p>
        </p:txBody>
      </p:sp>
    </p:spTree>
    <p:extLst>
      <p:ext uri="{BB962C8B-B14F-4D97-AF65-F5344CB8AC3E}">
        <p14:creationId xmlns:p14="http://schemas.microsoft.com/office/powerpoint/2010/main" val="355378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6 - Slide with a box for a graphic">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DDF587C-2D97-4013-FDD3-764AA695BD2B}"/>
              </a:ext>
            </a:extLst>
          </p:cNvPr>
          <p:cNvSpPr>
            <a:spLocks noGrp="1"/>
          </p:cNvSpPr>
          <p:nvPr>
            <p:ph type="pic" sz="quarter" idx="12"/>
          </p:nvPr>
        </p:nvSpPr>
        <p:spPr>
          <a:xfrm>
            <a:off x="876301" y="1143000"/>
            <a:ext cx="10698078" cy="4572000"/>
          </a:xfrm>
        </p:spPr>
        <p:txBody>
          <a:bodyPr/>
          <a:lstStyle>
            <a:lvl1pPr marL="0" indent="0">
              <a:buNone/>
              <a:defRPr/>
            </a:lvl1pPr>
          </a:lstStyle>
          <a:p>
            <a:endParaRPr lang="en-US" dirty="0"/>
          </a:p>
        </p:txBody>
      </p:sp>
    </p:spTree>
    <p:extLst>
      <p:ext uri="{BB962C8B-B14F-4D97-AF65-F5344CB8AC3E}">
        <p14:creationId xmlns:p14="http://schemas.microsoft.com/office/powerpoint/2010/main" val="2215195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6 -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1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 Closing slide: space for logo at top, title and body text centered">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18CE2388-8B81-EA10-8CEE-36367F737844}"/>
              </a:ext>
            </a:extLst>
          </p:cNvPr>
          <p:cNvSpPr>
            <a:spLocks noGrp="1"/>
          </p:cNvSpPr>
          <p:nvPr>
            <p:ph type="pic" sz="quarter" idx="12"/>
          </p:nvPr>
        </p:nvSpPr>
        <p:spPr>
          <a:xfrm>
            <a:off x="4548096" y="1413722"/>
            <a:ext cx="1394589" cy="898021"/>
          </a:xfrm>
        </p:spPr>
        <p:txBody>
          <a:bodyPr/>
          <a:lstStyle>
            <a:lvl1pPr marL="0" indent="0">
              <a:buNone/>
              <a:defRPr/>
            </a:lvl1pPr>
          </a:lstStyle>
          <a:p>
            <a:endParaRPr lang="en-US" dirty="0"/>
          </a:p>
        </p:txBody>
      </p:sp>
      <p:sp>
        <p:nvSpPr>
          <p:cNvPr id="3" name="Picture Placeholder 3">
            <a:extLst>
              <a:ext uri="{FF2B5EF4-FFF2-40B4-BE49-F238E27FC236}">
                <a16:creationId xmlns:a16="http://schemas.microsoft.com/office/drawing/2014/main" id="{95158FA9-4C40-08BE-F9D6-882A84F7B634}"/>
              </a:ext>
            </a:extLst>
          </p:cNvPr>
          <p:cNvSpPr>
            <a:spLocks noGrp="1"/>
          </p:cNvSpPr>
          <p:nvPr>
            <p:ph type="pic" sz="quarter" idx="13"/>
          </p:nvPr>
        </p:nvSpPr>
        <p:spPr>
          <a:xfrm>
            <a:off x="6242217" y="1413721"/>
            <a:ext cx="1394589" cy="898021"/>
          </a:xfrm>
        </p:spPr>
        <p:txBody>
          <a:bodyPr/>
          <a:lstStyle>
            <a:lvl1pPr marL="0" indent="0">
              <a:buNone/>
              <a:defRPr/>
            </a:lvl1pPr>
          </a:lstStyle>
          <a:p>
            <a:endParaRPr lang="en-US" dirty="0"/>
          </a:p>
        </p:txBody>
      </p:sp>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488546"/>
            <a:ext cx="11000232" cy="1456133"/>
          </a:xfrm>
        </p:spPr>
        <p:txBody>
          <a:bodyPr anchor="ctr">
            <a:noAutofit/>
          </a:bodyPr>
          <a:lstStyle>
            <a:lvl1pPr algn="ctr">
              <a:defRPr sz="3600" spc="200" baseline="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E0EE3E1A-3892-12C4-CD2F-B776ED7BD2AA}"/>
              </a:ext>
            </a:extLst>
          </p:cNvPr>
          <p:cNvSpPr>
            <a:spLocks noGrp="1"/>
          </p:cNvSpPr>
          <p:nvPr>
            <p:ph type="body" sz="quarter" idx="10"/>
          </p:nvPr>
        </p:nvSpPr>
        <p:spPr>
          <a:xfrm>
            <a:off x="618457" y="4258866"/>
            <a:ext cx="11001375" cy="1456133"/>
          </a:xfrm>
          <a:prstGeom prst="rect">
            <a:avLst/>
          </a:prstGeom>
        </p:spPr>
        <p:txBody>
          <a:bodyPr/>
          <a:lstStyle>
            <a:lvl1pPr marL="0" indent="0" algn="ctr">
              <a:buSzPct val="108000"/>
              <a:buNone/>
              <a:defRPr/>
            </a:lvl1pPr>
          </a:lstStyle>
          <a:p>
            <a:pPr lvl="0"/>
            <a:r>
              <a:rPr lang="en-US" dirty="0"/>
              <a:t>Click to edit Master text styles</a:t>
            </a:r>
          </a:p>
        </p:txBody>
      </p:sp>
    </p:spTree>
    <p:extLst>
      <p:ext uri="{BB962C8B-B14F-4D97-AF65-F5344CB8AC3E}">
        <p14:creationId xmlns:p14="http://schemas.microsoft.com/office/powerpoint/2010/main" val="36836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1 - Opening slide 2: Space for logo, title and body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4591E-1402-A49D-34F5-D614369187FD}"/>
              </a:ext>
            </a:extLst>
          </p:cNvPr>
          <p:cNvSpPr/>
          <p:nvPr userDrawn="1"/>
        </p:nvSpPr>
        <p:spPr>
          <a:xfrm>
            <a:off x="0" y="1143000"/>
            <a:ext cx="12192000" cy="4572000"/>
          </a:xfrm>
          <a:prstGeom prst="rect">
            <a:avLst/>
          </a:prstGeom>
          <a:solidFill>
            <a:srgbClr val="0B53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0;p2">
            <a:extLst>
              <a:ext uri="{FF2B5EF4-FFF2-40B4-BE49-F238E27FC236}">
                <a16:creationId xmlns:a16="http://schemas.microsoft.com/office/drawing/2014/main" id="{30054A15-C920-62D1-F827-6BC419EAA75D}"/>
              </a:ext>
            </a:extLst>
          </p:cNvPr>
          <p:cNvSpPr txBox="1">
            <a:spLocks noGrp="1"/>
          </p:cNvSpPr>
          <p:nvPr>
            <p:ph type="ctrTitle"/>
          </p:nvPr>
        </p:nvSpPr>
        <p:spPr>
          <a:xfrm>
            <a:off x="2416954" y="1915271"/>
            <a:ext cx="85206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400">
                <a:solidFill>
                  <a:schemeClr val="bg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9" name="Google Shape;11;p2">
            <a:extLst>
              <a:ext uri="{FF2B5EF4-FFF2-40B4-BE49-F238E27FC236}">
                <a16:creationId xmlns:a16="http://schemas.microsoft.com/office/drawing/2014/main" id="{AA3C40CB-E2E0-2381-16A0-A09EAF2CE2B7}"/>
              </a:ext>
            </a:extLst>
          </p:cNvPr>
          <p:cNvSpPr txBox="1">
            <a:spLocks noGrp="1"/>
          </p:cNvSpPr>
          <p:nvPr>
            <p:ph type="subTitle" idx="1"/>
          </p:nvPr>
        </p:nvSpPr>
        <p:spPr>
          <a:xfrm>
            <a:off x="2459486" y="4386479"/>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400">
                <a:solidFill>
                  <a:schemeClr val="bg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3" name="Picture Placeholder 3">
            <a:extLst>
              <a:ext uri="{FF2B5EF4-FFF2-40B4-BE49-F238E27FC236}">
                <a16:creationId xmlns:a16="http://schemas.microsoft.com/office/drawing/2014/main" id="{410BA481-3FD9-E9F3-0AE6-23FB40C5C6EE}"/>
              </a:ext>
            </a:extLst>
          </p:cNvPr>
          <p:cNvSpPr>
            <a:spLocks noGrp="1"/>
          </p:cNvSpPr>
          <p:nvPr>
            <p:ph type="pic" sz="quarter" idx="12"/>
          </p:nvPr>
        </p:nvSpPr>
        <p:spPr>
          <a:xfrm>
            <a:off x="246963" y="2336333"/>
            <a:ext cx="1695193" cy="109159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83958441"/>
      </p:ext>
    </p:extLst>
  </p:cSld>
  <p:clrMapOvr>
    <a:masterClrMapping/>
  </p:clrMapOvr>
  <p:extLst>
    <p:ext uri="{DCECCB84-F9BA-43D5-87BE-67443E8EF086}">
      <p15:sldGuideLst xmlns:p15="http://schemas.microsoft.com/office/powerpoint/2012/main">
        <p15:guide id="1" pos="1008" userDrawn="1">
          <p15:clr>
            <a:srgbClr val="FBAE40"/>
          </p15:clr>
        </p15:guide>
        <p15:guide id="2" pos="39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3887" y="2420167"/>
            <a:ext cx="10978994" cy="3287062"/>
          </a:xfrm>
          <a:prstGeom prst="rect">
            <a:avLst/>
          </a:prstGeom>
        </p:spPr>
        <p:txBody>
          <a:bodyPr lIns="274320" tIns="274320"/>
          <a:lstStyle>
            <a:lvl1pPr marL="342900" indent="-342900" algn="l">
              <a:buSzPct val="108000"/>
              <a:buFont typeface="Arial" panose="020B0604020202020204" pitchFamily="34" charset="0"/>
              <a:buChar char="•"/>
              <a:defRPr sz="2000"/>
            </a:lvl1pPr>
            <a:lvl2pPr marL="571500" indent="-342900" algn="l">
              <a:buClr>
                <a:schemeClr val="tx1"/>
              </a:buClr>
              <a:buSzPct val="80000"/>
              <a:buFont typeface="Courier New" panose="02070309020205020404" pitchFamily="49" charset="0"/>
              <a:buChar char="o"/>
              <a:defRPr sz="2000"/>
            </a:lvl2pPr>
            <a:lvl3pPr marL="800100" indent="-342900" algn="l">
              <a:buClr>
                <a:schemeClr val="tx1"/>
              </a:buClr>
              <a:buSzPct val="100000"/>
              <a:buFont typeface="Arial" panose="020B0604020202020204" pitchFamily="34" charset="0"/>
              <a:buChar char="•"/>
              <a:defRPr sz="2000"/>
            </a:lvl3pPr>
            <a:lvl4pPr>
              <a:defRPr sz="2400"/>
            </a:lvl4pPr>
            <a:lvl5pPr marL="914400" indent="-285750" algn="l">
              <a:buClr>
                <a:schemeClr val="tx1"/>
              </a:buClr>
              <a:buSzPct val="60000"/>
              <a:buFont typeface="Courier New" panose="02070309020205020404" pitchFamily="49" charset="0"/>
              <a:buChar char="o"/>
              <a:defRPr sz="2000"/>
            </a:lvl5pPr>
            <a:lvl6pPr marL="1143000" indent="-342900" algn="l">
              <a:buClr>
                <a:schemeClr val="tx1"/>
              </a:buClr>
              <a:buSzPct val="90000"/>
              <a:buFont typeface="Arial" panose="020B0604020202020204" pitchFamily="34" charset="0"/>
              <a:buChar char="•"/>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 Title, a box for a table, and a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019669"/>
          </a:xfrm>
        </p:spPr>
        <p:txBody>
          <a:bodyPr lIns="274320"/>
          <a:lstStyle>
            <a:lvl1pPr>
              <a:defRPr sz="3200"/>
            </a:lvl1pPr>
          </a:lstStyle>
          <a:p>
            <a:r>
              <a:rPr lang="en-US" dirty="0"/>
              <a:t>Click to edit Master title style</a:t>
            </a:r>
          </a:p>
        </p:txBody>
      </p:sp>
      <p:sp>
        <p:nvSpPr>
          <p:cNvPr id="5" name="Table Placeholder 4">
            <a:extLst>
              <a:ext uri="{FF2B5EF4-FFF2-40B4-BE49-F238E27FC236}">
                <a16:creationId xmlns:a16="http://schemas.microsoft.com/office/drawing/2014/main" id="{26C213D8-81A1-8B1E-9C1D-9B5AACC859AA}"/>
              </a:ext>
            </a:extLst>
          </p:cNvPr>
          <p:cNvSpPr>
            <a:spLocks noGrp="1"/>
          </p:cNvSpPr>
          <p:nvPr>
            <p:ph type="tbl" sz="quarter" idx="11"/>
          </p:nvPr>
        </p:nvSpPr>
        <p:spPr>
          <a:xfrm>
            <a:off x="609600" y="2265502"/>
            <a:ext cx="10968038" cy="2721168"/>
          </a:xfrm>
        </p:spPr>
        <p:txBody>
          <a:bodyPr/>
          <a:lstStyle>
            <a:lvl1pPr marL="0" indent="0">
              <a:buFontTx/>
              <a:buNone/>
              <a:defRPr/>
            </a:lvl1pPr>
          </a:lstStyle>
          <a:p>
            <a:endParaRPr lang="en-US"/>
          </a:p>
        </p:txBody>
      </p:sp>
      <p:sp>
        <p:nvSpPr>
          <p:cNvPr id="6"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3887" y="5083131"/>
            <a:ext cx="10978994" cy="637192"/>
          </a:xfrm>
          <a:prstGeom prst="rect">
            <a:avLst/>
          </a:prstGeom>
        </p:spPr>
        <p:txBody>
          <a:bodyPr lIns="274320"/>
          <a:lstStyle>
            <a:lvl1pPr marL="0" indent="0" algn="ctr">
              <a:buSzPct val="108000"/>
              <a:buFont typeface="Arial" panose="020B0604020202020204" pitchFamily="34" charset="0"/>
              <a:buNone/>
              <a:defRPr sz="2000"/>
            </a:lvl1pPr>
            <a:lvl2pPr marL="571500" indent="-342900" algn="l">
              <a:buClr>
                <a:schemeClr val="tx1"/>
              </a:buClr>
              <a:buSzPct val="80000"/>
              <a:buFont typeface="Courier New" panose="02070309020205020404" pitchFamily="49" charset="0"/>
              <a:buChar char="o"/>
              <a:defRPr sz="2000"/>
            </a:lvl2pPr>
            <a:lvl3pPr marL="800100" indent="-342900" algn="l">
              <a:buClr>
                <a:schemeClr val="tx1"/>
              </a:buClr>
              <a:buSzPct val="100000"/>
              <a:buFont typeface="Arial" panose="020B0604020202020204" pitchFamily="34" charset="0"/>
              <a:buChar char="•"/>
              <a:defRPr sz="2000"/>
            </a:lvl3pPr>
            <a:lvl4pPr>
              <a:defRPr sz="2400"/>
            </a:lvl4pPr>
            <a:lvl5pPr marL="914400" indent="-285750" algn="l">
              <a:buClr>
                <a:schemeClr val="tx1"/>
              </a:buClr>
              <a:buSzPct val="60000"/>
              <a:buFont typeface="Courier New" panose="02070309020205020404" pitchFamily="49" charset="0"/>
              <a:buChar char="o"/>
              <a:defRPr sz="2000"/>
            </a:lvl5pPr>
            <a:lvl6pPr marL="1143000" indent="-342900" algn="l">
              <a:buClr>
                <a:schemeClr val="tx1"/>
              </a:buClr>
              <a:buSzPct val="90000"/>
              <a:buFont typeface="Arial" panose="020B0604020202020204" pitchFamily="34" charset="0"/>
              <a:buChar char="•"/>
              <a:defRPr sz="2000"/>
            </a:lvl6pPr>
          </a:lstStyle>
          <a:p>
            <a:pPr lvl="0"/>
            <a:r>
              <a:rPr lang="en-US" dirty="0"/>
              <a:t>Click to edit Master text styles</a:t>
            </a:r>
          </a:p>
        </p:txBody>
      </p:sp>
    </p:spTree>
    <p:extLst>
      <p:ext uri="{BB962C8B-B14F-4D97-AF65-F5344CB8AC3E}">
        <p14:creationId xmlns:p14="http://schemas.microsoft.com/office/powerpoint/2010/main" val="164222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 Title, body text, a box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314700"/>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a:extLst>
              <a:ext uri="{FF2B5EF4-FFF2-40B4-BE49-F238E27FC236}">
                <a16:creationId xmlns:a16="http://schemas.microsoft.com/office/drawing/2014/main" id="{7C403FD4-2C58-7DF7-8821-5446FB8E362A}"/>
              </a:ext>
            </a:extLst>
          </p:cNvPr>
          <p:cNvSpPr>
            <a:spLocks noGrp="1"/>
          </p:cNvSpPr>
          <p:nvPr>
            <p:ph type="pic" sz="quarter" idx="11"/>
          </p:nvPr>
        </p:nvSpPr>
        <p:spPr>
          <a:xfrm>
            <a:off x="7661576" y="2706072"/>
            <a:ext cx="4055050" cy="2611179"/>
          </a:xfrm>
        </p:spPr>
        <p:txBody>
          <a:bodyPr/>
          <a:lstStyle>
            <a:lvl1pPr marL="0" indent="0">
              <a:buNone/>
              <a:defRPr/>
            </a:lvl1pPr>
          </a:lstStyle>
          <a:p>
            <a:endParaRPr lang="en-US" dirty="0"/>
          </a:p>
        </p:txBody>
      </p:sp>
    </p:spTree>
    <p:extLst>
      <p:ext uri="{BB962C8B-B14F-4D97-AF65-F5344CB8AC3E}">
        <p14:creationId xmlns:p14="http://schemas.microsoft.com/office/powerpoint/2010/main" val="95391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 - Title, body text (bigger), 2 boxes for graphics">
    <p:spTree>
      <p:nvGrpSpPr>
        <p:cNvPr id="1" name=""/>
        <p:cNvGrpSpPr/>
        <p:nvPr/>
      </p:nvGrpSpPr>
      <p:grpSpPr>
        <a:xfrm>
          <a:off x="0" y="0"/>
          <a:ext cx="0" cy="0"/>
          <a:chOff x="0" y="0"/>
          <a:chExt cx="0" cy="0"/>
        </a:xfrm>
      </p:grpSpPr>
      <p:sp>
        <p:nvSpPr>
          <p:cNvPr id="2" name="Title 1"/>
          <p:cNvSpPr>
            <a:spLocks noGrp="1"/>
          </p:cNvSpPr>
          <p:nvPr>
            <p:ph type="title"/>
          </p:nvPr>
        </p:nvSpPr>
        <p:spPr>
          <a:xfrm>
            <a:off x="612489" y="1171640"/>
            <a:ext cx="10978994" cy="1159834"/>
          </a:xfrm>
        </p:spPr>
        <p:txBody>
          <a:bodyPr lIns="274320"/>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92732466-BF6C-643A-FCF7-1F74CBFDF87D}"/>
              </a:ext>
            </a:extLst>
          </p:cNvPr>
          <p:cNvSpPr>
            <a:spLocks noGrp="1"/>
          </p:cNvSpPr>
          <p:nvPr>
            <p:ph type="body" sz="quarter" idx="10"/>
          </p:nvPr>
        </p:nvSpPr>
        <p:spPr>
          <a:xfrm>
            <a:off x="616974" y="2422422"/>
            <a:ext cx="8119253" cy="3314700"/>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3" name="Picture Placeholder 3">
            <a:extLst>
              <a:ext uri="{FF2B5EF4-FFF2-40B4-BE49-F238E27FC236}">
                <a16:creationId xmlns:a16="http://schemas.microsoft.com/office/drawing/2014/main" id="{F85C01EA-EDBD-5CFF-ECA5-194D0F4AC8F0}"/>
              </a:ext>
            </a:extLst>
          </p:cNvPr>
          <p:cNvSpPr>
            <a:spLocks noGrp="1"/>
          </p:cNvSpPr>
          <p:nvPr>
            <p:ph type="pic" sz="quarter" idx="11"/>
          </p:nvPr>
        </p:nvSpPr>
        <p:spPr>
          <a:xfrm>
            <a:off x="9247033" y="2591014"/>
            <a:ext cx="2327994" cy="1499071"/>
          </a:xfrm>
        </p:spPr>
        <p:txBody>
          <a:bodyPr/>
          <a:lstStyle>
            <a:lvl1pPr marL="0" indent="0">
              <a:buNone/>
              <a:defRPr/>
            </a:lvl1pPr>
          </a:lstStyle>
          <a:p>
            <a:endParaRPr lang="en-US" dirty="0"/>
          </a:p>
        </p:txBody>
      </p:sp>
      <p:sp>
        <p:nvSpPr>
          <p:cNvPr id="5" name="Picture Placeholder 3">
            <a:extLst>
              <a:ext uri="{FF2B5EF4-FFF2-40B4-BE49-F238E27FC236}">
                <a16:creationId xmlns:a16="http://schemas.microsoft.com/office/drawing/2014/main" id="{2872DBC0-8DF9-05BB-8F90-9FEB51E938BB}"/>
              </a:ext>
            </a:extLst>
          </p:cNvPr>
          <p:cNvSpPr>
            <a:spLocks noGrp="1"/>
          </p:cNvSpPr>
          <p:nvPr>
            <p:ph type="pic" sz="quarter" idx="12"/>
          </p:nvPr>
        </p:nvSpPr>
        <p:spPr>
          <a:xfrm>
            <a:off x="9247032" y="4217771"/>
            <a:ext cx="2327994" cy="1499071"/>
          </a:xfrm>
        </p:spPr>
        <p:txBody>
          <a:bodyPr/>
          <a:lstStyle>
            <a:lvl1pPr marL="0" indent="0">
              <a:buNone/>
              <a:defRPr/>
            </a:lvl1pPr>
          </a:lstStyle>
          <a:p>
            <a:endParaRPr lang="en-US" dirty="0"/>
          </a:p>
        </p:txBody>
      </p:sp>
    </p:spTree>
    <p:extLst>
      <p:ext uri="{BB962C8B-B14F-4D97-AF65-F5344CB8AC3E}">
        <p14:creationId xmlns:p14="http://schemas.microsoft.com/office/powerpoint/2010/main" val="43168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b - Title, subtitle and body text">
    <p:bg>
      <p:bgPr>
        <a:solidFill>
          <a:schemeClr val="bg1">
            <a:alpha val="9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10968260" cy="583735"/>
          </a:xfrm>
          <a:prstGeom prst="rect">
            <a:avLst/>
          </a:prstGeom>
        </p:spPr>
        <p:txBody>
          <a:bodyPr anchor="ctr"/>
          <a:lstStyle>
            <a:lvl1pPr marL="0" indent="0">
              <a:lnSpc>
                <a:spcPts val="2400"/>
              </a:lnSpc>
              <a:spcBef>
                <a:spcPts val="0"/>
              </a:spcBef>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21631" y="3071958"/>
            <a:ext cx="10978993" cy="2615403"/>
          </a:xfrm>
          <a:prstGeom prst="rect">
            <a:avLst/>
          </a:prstGeom>
        </p:spPr>
        <p:txBody>
          <a:bodyPr/>
          <a:lstStyle>
            <a:lvl1pPr marL="342900" indent="-342900">
              <a:buClr>
                <a:schemeClr val="tx1"/>
              </a:buClr>
              <a:buSzPct val="108000"/>
              <a:buFont typeface="Arial" panose="020B0604020202020204" pitchFamily="34" charset="0"/>
              <a:buChar char="•"/>
              <a:defRPr sz="2000"/>
            </a:lvl1pPr>
            <a:lvl2pPr>
              <a:defRPr sz="2000"/>
            </a:lvl2pPr>
            <a:lvl3pPr>
              <a:defRPr sz="2000"/>
            </a:lvl3pPr>
            <a:lvl4pPr marL="914400" indent="-285750">
              <a:defRPr sz="2400"/>
            </a:lvl4pPr>
            <a:lvl5pPr>
              <a:defRPr sz="2000"/>
            </a:lvl5pPr>
            <a:lvl6pPr>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84271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5 b - Title, subtitle, body text and a box for a graphic">
    <p:bg>
      <p:bgPr>
        <a:solidFill>
          <a:schemeClr val="bg1">
            <a:alpha val="9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1" y="2455215"/>
            <a:ext cx="8513035" cy="583735"/>
          </a:xfrm>
          <a:prstGeom prst="rect">
            <a:avLst/>
          </a:prstGeom>
        </p:spPr>
        <p:txBody>
          <a:bodyPr anchor="ctr"/>
          <a:lstStyle>
            <a:lvl1pPr marL="0" indent="0">
              <a:lnSpc>
                <a:spcPts val="2400"/>
              </a:lnSpc>
              <a:spcBef>
                <a:spcPts val="0"/>
              </a:spcBef>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21632" y="3167655"/>
            <a:ext cx="6714834" cy="2644884"/>
          </a:xfrm>
          <a:prstGeom prst="rect">
            <a:avLst/>
          </a:prstGeom>
        </p:spPr>
        <p:txBody>
          <a:bodyPr/>
          <a:lstStyle>
            <a:lvl1pPr marL="342900" indent="-342900">
              <a:buClr>
                <a:schemeClr val="tx1"/>
              </a:buClr>
              <a:buSzPct val="108000"/>
              <a:buFont typeface="Arial" panose="020B0604020202020204" pitchFamily="34" charset="0"/>
              <a:buChar char="•"/>
              <a:defRPr sz="2000"/>
            </a:lvl1pPr>
            <a:lvl2pPr>
              <a:defRPr sz="2000"/>
            </a:lvl2pPr>
            <a:lvl3pPr>
              <a:defRPr sz="2000"/>
            </a:lvl3pPr>
            <a:lvl4pPr marL="914400" indent="-285750">
              <a:defRPr sz="2400"/>
            </a:lvl4pPr>
            <a:lvl5pPr>
              <a:defRPr sz="2000"/>
            </a:lvl5pPr>
            <a:lvl6pPr>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3" name="Picture Placeholder 3">
            <a:extLst>
              <a:ext uri="{FF2B5EF4-FFF2-40B4-BE49-F238E27FC236}">
                <a16:creationId xmlns:a16="http://schemas.microsoft.com/office/drawing/2014/main" id="{500EC6AE-E3AA-3D58-FF5F-59EE96CB780C}"/>
              </a:ext>
            </a:extLst>
          </p:cNvPr>
          <p:cNvSpPr>
            <a:spLocks noGrp="1"/>
          </p:cNvSpPr>
          <p:nvPr>
            <p:ph type="pic" sz="quarter" idx="12"/>
          </p:nvPr>
        </p:nvSpPr>
        <p:spPr>
          <a:xfrm>
            <a:off x="9728790" y="2747082"/>
            <a:ext cx="1841577" cy="2931112"/>
          </a:xfrm>
        </p:spPr>
        <p:txBody>
          <a:bodyPr/>
          <a:lstStyle>
            <a:lvl1pPr marL="0" indent="0">
              <a:buNone/>
              <a:defRPr/>
            </a:lvl1pPr>
          </a:lstStyle>
          <a:p>
            <a:endParaRPr lang="en-US" dirty="0"/>
          </a:p>
        </p:txBody>
      </p:sp>
    </p:spTree>
    <p:extLst>
      <p:ext uri="{BB962C8B-B14F-4D97-AF65-F5344CB8AC3E}">
        <p14:creationId xmlns:p14="http://schemas.microsoft.com/office/powerpoint/2010/main" val="11371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 Title and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274320"/>
          <a:lstStyle>
            <a:lvl1pPr>
              <a:defRPr sz="3200"/>
            </a:lvl1pPr>
          </a:lstStyle>
          <a:p>
            <a:r>
              <a:rPr lang="en-US" dirty="0"/>
              <a:t>Click to edit Master title style</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21632" y="2407674"/>
            <a:ext cx="5291328" cy="3287061"/>
          </a:xfrm>
          <a:prstGeom prst="rect">
            <a:avLst/>
          </a:prstGeom>
        </p:spPr>
        <p:txBody>
          <a:bodyPr/>
          <a:lstStyle>
            <a:lvl1pPr marL="342900" indent="-342900">
              <a:buClr>
                <a:schemeClr val="tx1"/>
              </a:buClr>
              <a:buSzPct val="108000"/>
              <a:buFont typeface="Arial" panose="020B0604020202020204" pitchFamily="34" charset="0"/>
              <a:buChar char="•"/>
              <a:defRPr sz="2000"/>
            </a:lvl1pPr>
            <a:lvl2pPr>
              <a:defRPr sz="2000"/>
            </a:lvl2pPr>
            <a:lvl3pPr>
              <a:defRPr sz="2000"/>
            </a:lvl3pPr>
            <a:lvl4pPr marL="914400" indent="-285750">
              <a:defRPr sz="2400"/>
            </a:lvl4pPr>
            <a:lvl5pPr>
              <a:defRPr sz="2000"/>
            </a:lvl5pPr>
            <a:lvl6pPr>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2408488"/>
            <a:ext cx="5300662" cy="3286179"/>
          </a:xfrm>
          <a:prstGeom prst="rect">
            <a:avLst/>
          </a:prstGeom>
        </p:spPr>
        <p:txBody>
          <a:bodyPr/>
          <a:lstStyle>
            <a:lvl1pPr>
              <a:buSzPct val="108000"/>
              <a:defRPr sz="2000"/>
            </a:lvl1pPr>
            <a:lvl2pPr>
              <a:defRPr sz="2000"/>
            </a:lvl2pPr>
            <a:lvl3pPr>
              <a:defRPr sz="2000"/>
            </a:lvl3pPr>
            <a:lvl4pPr>
              <a:defRPr sz="2400"/>
            </a:lvl4pPr>
            <a:lvl5pPr>
              <a:defRPr sz="2000"/>
            </a:lvl5pPr>
            <a:lvl6pPr>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9501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174805"/>
            <a:ext cx="10972800" cy="1143093"/>
          </a:xfrm>
          <a:prstGeom prst="rect">
            <a:avLst/>
          </a:prstGeom>
          <a:solidFill>
            <a:srgbClr val="0B5394"/>
          </a:solidFill>
        </p:spPr>
        <p:txBody>
          <a:bodyPr vert="horz" lIns="274320" tIns="182880" rIns="27432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423160"/>
            <a:ext cx="10972799" cy="3295650"/>
          </a:xfrm>
          <a:prstGeom prst="rect">
            <a:avLst/>
          </a:prstGeom>
        </p:spPr>
        <p:txBody>
          <a:bodyPr vert="horz" lIns="2743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Arrow: Right 6">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1" y="3724"/>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3" y="-933"/>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548677" y="6528872"/>
            <a:ext cx="606252" cy="307777"/>
          </a:xfrm>
          <a:prstGeom prst="rect">
            <a:avLst/>
          </a:prstGeom>
          <a:noFill/>
          <a:ln>
            <a:solidFill>
              <a:schemeClr val="bg1"/>
            </a:solidFill>
          </a:ln>
        </p:spPr>
        <p:txBody>
          <a:bodyPr wrap="square" rtlCol="0">
            <a:spAutoFit/>
          </a:bodyPr>
          <a:lstStyle/>
          <a:p>
            <a:pPr algn="ctr"/>
            <a:fld id="{E87E798C-1626-44D4-9BFF-3156840017C8}" type="slidenum">
              <a:rPr lang="en-US" sz="1400" b="0" smtClean="0">
                <a:latin typeface="Calibri" panose="020F0502020204030204" pitchFamily="34" charset="0"/>
                <a:cs typeface="Calibri" panose="020F0502020204030204" pitchFamily="34" charset="0"/>
              </a:rPr>
              <a:pPr algn="ctr"/>
              <a:t>‹#›</a:t>
            </a:fld>
            <a:endParaRPr lang="en-US" sz="1400" b="0" dirty="0">
              <a:latin typeface="Calibri" panose="020F0502020204030204" pitchFamily="34" charset="0"/>
              <a:cs typeface="Calibri" panose="020F0502020204030204" pitchFamily="34" charset="0"/>
            </a:endParaRPr>
          </a:p>
        </p:txBody>
      </p:sp>
      <p:sp>
        <p:nvSpPr>
          <p:cNvPr id="11" name="Arrow: Right 10">
            <a:extLst>
              <a:ext uri="{FF2B5EF4-FFF2-40B4-BE49-F238E27FC236}">
                <a16:creationId xmlns:a16="http://schemas.microsoft.com/office/drawing/2014/main" id="{B21C9A58-0EF2-7E6E-80E3-9AFB19B3B3DA}"/>
              </a:ext>
              <a:ext uri="{C183D7F6-B498-43B3-948B-1728B52AA6E4}">
                <adec:decorative xmlns:adec="http://schemas.microsoft.com/office/drawing/2017/decorative" val="1"/>
              </a:ext>
            </a:extLst>
          </p:cNvPr>
          <p:cNvSpPr/>
          <p:nvPr userDrawn="1"/>
        </p:nvSpPr>
        <p:spPr>
          <a:xfrm flipH="1">
            <a:off x="12278692" y="5718810"/>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Arrow: Right 11">
            <a:extLst>
              <a:ext uri="{FF2B5EF4-FFF2-40B4-BE49-F238E27FC236}">
                <a16:creationId xmlns:a16="http://schemas.microsoft.com/office/drawing/2014/main" id="{E47578A1-7AC3-35AD-EC72-8F7395DE48FA}"/>
              </a:ext>
              <a:ext uri="{C183D7F6-B498-43B3-948B-1728B52AA6E4}">
                <adec:decorative xmlns:adec="http://schemas.microsoft.com/office/drawing/2017/decorative" val="1"/>
              </a:ext>
            </a:extLst>
          </p:cNvPr>
          <p:cNvSpPr/>
          <p:nvPr userDrawn="1"/>
        </p:nvSpPr>
        <p:spPr>
          <a:xfrm>
            <a:off x="-864492" y="5714153"/>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708" r:id="rId2"/>
    <p:sldLayoutId id="2147483650" r:id="rId3"/>
    <p:sldLayoutId id="2147483713" r:id="rId4"/>
    <p:sldLayoutId id="2147483699" r:id="rId5"/>
    <p:sldLayoutId id="2147483687" r:id="rId6"/>
    <p:sldLayoutId id="2147483704" r:id="rId7"/>
    <p:sldLayoutId id="2147483715" r:id="rId8"/>
    <p:sldLayoutId id="2147483702" r:id="rId9"/>
    <p:sldLayoutId id="2147483706" r:id="rId10"/>
    <p:sldLayoutId id="2147483700" r:id="rId11"/>
    <p:sldLayoutId id="2147483716" r:id="rId12"/>
    <p:sldLayoutId id="2147483712" r:id="rId13"/>
    <p:sldLayoutId id="2147483714" r:id="rId14"/>
    <p:sldLayoutId id="2147483686" r:id="rId15"/>
    <p:sldLayoutId id="2147483705" r:id="rId16"/>
    <p:sldLayoutId id="2147483710" r:id="rId17"/>
    <p:sldLayoutId id="2147483711" r:id="rId18"/>
    <p:sldLayoutId id="2147483697" r:id="rId19"/>
  </p:sldLayoutIdLst>
  <p:hf hdr="0" ftr="0" dt="0"/>
  <p:txStyles>
    <p:titleStyle>
      <a:lvl1pPr algn="l" defTabSz="914400" rtl="0" eaLnBrk="1" latinLnBrk="0" hangingPunct="1">
        <a:lnSpc>
          <a:spcPct val="80000"/>
        </a:lnSpc>
        <a:spcBef>
          <a:spcPct val="0"/>
        </a:spcBef>
        <a:buNone/>
        <a:defRPr sz="3200" b="1" kern="1200" cap="none" spc="100" baseline="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80000"/>
        </a:lnSpc>
        <a:spcBef>
          <a:spcPts val="400"/>
        </a:spcBef>
        <a:spcAft>
          <a:spcPts val="400"/>
        </a:spcAft>
        <a:buClr>
          <a:schemeClr val="tx1"/>
        </a:buClr>
        <a:buSzPct val="120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80000"/>
        </a:lnSpc>
        <a:spcBef>
          <a:spcPts val="400"/>
        </a:spcBef>
        <a:spcAft>
          <a:spcPts val="400"/>
        </a:spcAft>
        <a:buClr>
          <a:schemeClr val="tx1"/>
        </a:buClr>
        <a:buSzPct val="80000"/>
        <a:buFont typeface="Courier New" panose="02070309020205020404" pitchFamily="49" charset="0"/>
        <a:buChar char="o"/>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80000"/>
        </a:lnSpc>
        <a:spcBef>
          <a:spcPts val="400"/>
        </a:spcBef>
        <a:spcAft>
          <a:spcPts val="400"/>
        </a:spcAft>
        <a:buClr>
          <a:schemeClr val="tx1"/>
        </a:buClr>
        <a:buSzPct val="100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80000"/>
        </a:lnSpc>
        <a:spcBef>
          <a:spcPts val="400"/>
        </a:spcBef>
        <a:spcAft>
          <a:spcPts val="400"/>
        </a:spcAft>
        <a:buClr>
          <a:schemeClr val="tx1"/>
        </a:buClr>
        <a:buSzPct val="6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5pPr>
      <a:lvl6pPr marL="1147763" indent="-347663" algn="l" defTabSz="914400" rtl="0" eaLnBrk="1" latinLnBrk="0" hangingPunct="1">
        <a:lnSpc>
          <a:spcPct val="80000"/>
        </a:lnSpc>
        <a:spcBef>
          <a:spcPts val="400"/>
        </a:spcBef>
        <a:spcAft>
          <a:spcPts val="400"/>
        </a:spcAft>
        <a:buClr>
          <a:schemeClr val="tx1"/>
        </a:buClr>
        <a:buSzPct val="90000"/>
        <a:buFont typeface="Arial" panose="020B060402020202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52" userDrawn="1">
          <p15:clr>
            <a:srgbClr val="F26B43"/>
          </p15:clr>
        </p15:guide>
        <p15:guide id="3" orient="horz" userDrawn="1">
          <p15:clr>
            <a:srgbClr val="F26B43"/>
          </p15:clr>
        </p15:guide>
        <p15:guide id="4" orient="horz" pos="4320" userDrawn="1">
          <p15:clr>
            <a:srgbClr val="F26B43"/>
          </p15:clr>
        </p15:guide>
        <p15:guide id="5" orient="horz" pos="3600" userDrawn="1">
          <p15:clr>
            <a:srgbClr val="F26B43"/>
          </p15:clr>
        </p15:guide>
        <p15:guide id="6" orient="horz" pos="1464" userDrawn="1">
          <p15:clr>
            <a:srgbClr val="F26B43"/>
          </p15:clr>
        </p15:guide>
        <p15:guide id="7" orient="horz" pos="1512" userDrawn="1">
          <p15:clr>
            <a:srgbClr val="F26B43"/>
          </p15:clr>
        </p15:guide>
        <p15:guide id="8" pos="384" userDrawn="1">
          <p15:clr>
            <a:srgbClr val="F26B43"/>
          </p15:clr>
        </p15:guide>
        <p15:guide id="9"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video" Target="https://www.youtube.com/embed/1XgQcnYwisU?feature=oembed" TargetMode="External"/><Relationship Id="rId5" Type="http://schemas.openxmlformats.org/officeDocument/2006/relationships/image" Target="../media/image15.jpeg"/><Relationship Id="rId4" Type="http://schemas.openxmlformats.org/officeDocument/2006/relationships/hyperlink" Target="https://youtu.be/1XgQcnYwisU?feature=shar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spreadsheets/d/1AkysbUYoJSXn0US_DHw-ZIkn22xU0d8l_99fEBy7NV8/edit?gid=1292800278#gid=1292800278"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health.state.mn.us/diseases/cytomegalovirus/index.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cdc.gov/cytomegalovirus/about/index.html" TargetMode="External"/><Relationship Id="rId5" Type="http://schemas.openxmlformats.org/officeDocument/2006/relationships/hyperlink" Target="https://www.nationalcmv.org/resources/educational-downloads" TargetMode="External"/><Relationship Id="rId4" Type="http://schemas.openxmlformats.org/officeDocument/2006/relationships/hyperlink" Target="https://www.health.state.mn.us/diseases/cytomegalovirus/vivianact.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WQvaPrB_ff8?feature=oembed" TargetMode="External"/><Relationship Id="rId5" Type="http://schemas.openxmlformats.org/officeDocument/2006/relationships/image" Target="../media/image17.jpeg"/><Relationship Id="rId4" Type="http://schemas.openxmlformats.org/officeDocument/2006/relationships/hyperlink" Target="https://youtu.be/WQvaPrB_ff8"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ideo" Target="https://www.youtube.com/embed/gkBgi1Tp-JU?feature=oembed" TargetMode="External"/><Relationship Id="rId5" Type="http://schemas.openxmlformats.org/officeDocument/2006/relationships/image" Target="../media/image18.jpeg"/><Relationship Id="rId4" Type="http://schemas.openxmlformats.org/officeDocument/2006/relationships/hyperlink" Target="https://youtu.be/gkBgi1Tp-J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ZxDq2W03jY?feature=oembed" TargetMode="External"/><Relationship Id="rId5" Type="http://schemas.openxmlformats.org/officeDocument/2006/relationships/image" Target="../media/image19.jpeg"/><Relationship Id="rId4" Type="http://schemas.openxmlformats.org/officeDocument/2006/relationships/hyperlink" Target="https://youtu.be/-ZxDq2W03j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rRs-4csLCy0?feature=oembed" TargetMode="External"/><Relationship Id="rId5" Type="http://schemas.openxmlformats.org/officeDocument/2006/relationships/image" Target="../media/image20.jpeg"/><Relationship Id="rId4" Type="http://schemas.openxmlformats.org/officeDocument/2006/relationships/hyperlink" Target="https://youtu.be/rRs-4csLCy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urveymonkey.com/r/cCMV101Packet"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youtu.be/l_L3YDpGpXk" TargetMode="External"/><Relationship Id="rId3" Type="http://schemas.openxmlformats.org/officeDocument/2006/relationships/hyperlink" Target="https://youtu.be/u4jScsyHCNg" TargetMode="External"/><Relationship Id="rId7" Type="http://schemas.openxmlformats.org/officeDocument/2006/relationships/hyperlink" Target="https://youtu.be/rkilUjHmckQ" TargetMode="External"/><Relationship Id="rId2" Type="http://schemas.openxmlformats.org/officeDocument/2006/relationships/hyperlink" Target="https://youtu.be/cJmeUpaoWuY" TargetMode="External"/><Relationship Id="rId1" Type="http://schemas.openxmlformats.org/officeDocument/2006/relationships/slideLayout" Target="../slideLayouts/slideLayout10.xml"/><Relationship Id="rId6" Type="http://schemas.openxmlformats.org/officeDocument/2006/relationships/hyperlink" Target="https://youtu.be/WQvaPrB_ff8" TargetMode="External"/><Relationship Id="rId5" Type="http://schemas.openxmlformats.org/officeDocument/2006/relationships/hyperlink" Target="https://youtu.be/CGzmZKXaH5A" TargetMode="External"/><Relationship Id="rId10" Type="http://schemas.openxmlformats.org/officeDocument/2006/relationships/hyperlink" Target="https://youtu.be/73bbvbbmIXs" TargetMode="External"/><Relationship Id="rId4" Type="http://schemas.openxmlformats.org/officeDocument/2006/relationships/hyperlink" Target="https://youtu.be/cYj7AwamYZk" TargetMode="External"/><Relationship Id="rId9" Type="http://schemas.openxmlformats.org/officeDocument/2006/relationships/hyperlink" Target="https://youtu.be/wT_O9g94e7o"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youtu.be/QwJov0a8sMQ" TargetMode="External"/><Relationship Id="rId3" Type="http://schemas.openxmlformats.org/officeDocument/2006/relationships/hyperlink" Target="https://youtu.be/mtXFo8J2Hc0" TargetMode="External"/><Relationship Id="rId7" Type="http://schemas.openxmlformats.org/officeDocument/2006/relationships/hyperlink" Target="https://youtu.be/aud3K6UYk-s" TargetMode="External"/><Relationship Id="rId2" Type="http://schemas.openxmlformats.org/officeDocument/2006/relationships/hyperlink" Target="https://youtu.be/gkBgi1Tp-JU" TargetMode="External"/><Relationship Id="rId1" Type="http://schemas.openxmlformats.org/officeDocument/2006/relationships/slideLayout" Target="../slideLayouts/slideLayout10.xml"/><Relationship Id="rId6" Type="http://schemas.openxmlformats.org/officeDocument/2006/relationships/hyperlink" Target="https://youtu.be/rRs-4csLCy0" TargetMode="External"/><Relationship Id="rId11" Type="http://schemas.openxmlformats.org/officeDocument/2006/relationships/hyperlink" Target="https://youtu.be/JFy09JtpBCw" TargetMode="External"/><Relationship Id="rId5" Type="http://schemas.openxmlformats.org/officeDocument/2006/relationships/hyperlink" Target="https://youtu.be/vqKr-mHid3Q" TargetMode="External"/><Relationship Id="rId10" Type="http://schemas.openxmlformats.org/officeDocument/2006/relationships/hyperlink" Target="https://youtu.be/x0suhXc_taw" TargetMode="External"/><Relationship Id="rId4" Type="http://schemas.openxmlformats.org/officeDocument/2006/relationships/hyperlink" Target="https://youtu.be/rwnvZ5QCvx4" TargetMode="External"/><Relationship Id="rId9" Type="http://schemas.openxmlformats.org/officeDocument/2006/relationships/hyperlink" Target="https://youtu.be/-ZxDq2W03j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ationalcmv.org/resources/educational-downloads" TargetMode="External"/><Relationship Id="rId2" Type="http://schemas.openxmlformats.org/officeDocument/2006/relationships/hyperlink" Target="https://www.nationalcmv.org/default.aspx" TargetMode="External"/><Relationship Id="rId1" Type="http://schemas.openxmlformats.org/officeDocument/2006/relationships/slideLayout" Target="../slideLayouts/slideLayout3.xml"/><Relationship Id="rId5" Type="http://schemas.openxmlformats.org/officeDocument/2006/relationships/hyperlink" Target="https://youtu.be/1XgQcnYwisU?feature=shared" TargetMode="External"/><Relationship Id="rId4" Type="http://schemas.openxmlformats.org/officeDocument/2006/relationships/hyperlink" Target="health.mn.gov/CM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revisor.mn.gov/statutes/cite/144.064" TargetMode="External"/><Relationship Id="rId2" Type="http://schemas.openxmlformats.org/officeDocument/2006/relationships/hyperlink" Target="https://www.health.state.mn.us/diseases/cytomegalovirus/vivianact.html" TargetMode="External"/><Relationship Id="rId1" Type="http://schemas.openxmlformats.org/officeDocument/2006/relationships/slideLayout" Target="../slideLayouts/slideLayout3.xml"/><Relationship Id="rId5" Type="http://schemas.openxmlformats.org/officeDocument/2006/relationships/hyperlink" Target="https://www.health.state.mn.us/docs/people/childrenyouth/improveehdi/audiogdlnccmv.pdf" TargetMode="External"/><Relationship Id="rId4" Type="http://schemas.openxmlformats.org/officeDocument/2006/relationships/hyperlink" Target="https://www.cbsnews.com/minnesota/news/mdh-minnesota-is-first-us-state-to-screen-all-newborns-for-congenital-cytomegaloviru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helpmegrowmn.org/HMG/index.htm" TargetMode="External"/><Relationship Id="rId2" Type="http://schemas.openxmlformats.org/officeDocument/2006/relationships/hyperlink" Target="https://education.mn.gov/MDE/dse/early/ecse/bc/" TargetMode="External"/><Relationship Id="rId1" Type="http://schemas.openxmlformats.org/officeDocument/2006/relationships/slideLayout" Target="../slideLayouts/slideLayout3.xml"/><Relationship Id="rId4" Type="http://schemas.openxmlformats.org/officeDocument/2006/relationships/hyperlink" Target="https://docs.google.com/spreadsheets/d/1AkysbUYoJSXn0US_DHw-ZIkn22xU0d8l_99fEBy7NV8/edit?gid=1292800278#gid=129280027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cJmeUpaoWuY?feature=oembed" TargetMode="External"/><Relationship Id="rId5" Type="http://schemas.openxmlformats.org/officeDocument/2006/relationships/image" Target="../media/image12.jpeg"/><Relationship Id="rId4" Type="http://schemas.openxmlformats.org/officeDocument/2006/relationships/hyperlink" Target="https://youtu.be/cJmeUpaoWu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F437-2C3B-EA93-D723-DF1CB46379D1}"/>
              </a:ext>
            </a:extLst>
          </p:cNvPr>
          <p:cNvSpPr>
            <a:spLocks noGrp="1"/>
          </p:cNvSpPr>
          <p:nvPr>
            <p:ph type="title"/>
          </p:nvPr>
        </p:nvSpPr>
        <p:spPr/>
        <p:txBody>
          <a:bodyPr/>
          <a:lstStyle/>
          <a:p>
            <a:r>
              <a:rPr lang="en" b="1" dirty="0"/>
              <a:t>Purpose of the Presentation</a:t>
            </a:r>
            <a:endParaRPr lang="en-US" dirty="0"/>
          </a:p>
        </p:txBody>
      </p:sp>
      <p:sp>
        <p:nvSpPr>
          <p:cNvPr id="4" name="Text Placeholder 3">
            <a:extLst>
              <a:ext uri="{FF2B5EF4-FFF2-40B4-BE49-F238E27FC236}">
                <a16:creationId xmlns:a16="http://schemas.microsoft.com/office/drawing/2014/main" id="{5B6598DD-651C-8262-87EA-F7FEF7D4FE4F}"/>
              </a:ext>
            </a:extLst>
          </p:cNvPr>
          <p:cNvSpPr>
            <a:spLocks noGrp="1"/>
          </p:cNvSpPr>
          <p:nvPr>
            <p:ph type="body" sz="quarter" idx="10"/>
          </p:nvPr>
        </p:nvSpPr>
        <p:spPr>
          <a:xfrm>
            <a:off x="613887" y="2420166"/>
            <a:ext cx="10978994" cy="4050971"/>
          </a:xfrm>
          <a:prstGeom prst="rect">
            <a:avLst/>
          </a:prstGeom>
        </p:spPr>
        <p:txBody>
          <a:bodyPr/>
          <a:lstStyle/>
          <a:p>
            <a:pPr marL="0" lvl="0" indent="0" algn="l" rtl="0">
              <a:spcBef>
                <a:spcPts val="0"/>
              </a:spcBef>
              <a:spcAft>
                <a:spcPts val="0"/>
              </a:spcAft>
              <a:buNone/>
            </a:pPr>
            <a:r>
              <a:rPr lang="en-US" b="1" dirty="0">
                <a:solidFill>
                  <a:schemeClr val="dk1"/>
                </a:solidFill>
              </a:rPr>
              <a:t>Purpose: </a:t>
            </a:r>
            <a:r>
              <a:rPr lang="en-US" dirty="0">
                <a:solidFill>
                  <a:schemeClr val="dk1"/>
                </a:solidFill>
              </a:rPr>
              <a:t>Awareness and information about congenital CMV for educators</a:t>
            </a:r>
          </a:p>
          <a:p>
            <a:pPr marL="0" lvl="0" indent="0" algn="l" rtl="0">
              <a:spcBef>
                <a:spcPts val="1200"/>
              </a:spcBef>
              <a:spcAft>
                <a:spcPts val="0"/>
              </a:spcAft>
              <a:buNone/>
            </a:pPr>
            <a:r>
              <a:rPr lang="en-US" b="1" dirty="0">
                <a:solidFill>
                  <a:schemeClr val="dk1"/>
                </a:solidFill>
              </a:rPr>
              <a:t>Intended Audience</a:t>
            </a:r>
            <a:r>
              <a:rPr lang="en-US" dirty="0">
                <a:solidFill>
                  <a:schemeClr val="dk1"/>
                </a:solidFill>
              </a:rPr>
              <a:t>: Special Education Teachers, Administrators, Related Service Providers, and other educators</a:t>
            </a:r>
          </a:p>
          <a:p>
            <a:pPr marL="0" lvl="0" indent="0" algn="l" rtl="0">
              <a:spcBef>
                <a:spcPts val="1200"/>
              </a:spcBef>
              <a:spcAft>
                <a:spcPts val="0"/>
              </a:spcAft>
              <a:buNone/>
            </a:pPr>
            <a:r>
              <a:rPr lang="en-US" b="1" dirty="0">
                <a:solidFill>
                  <a:schemeClr val="dk1"/>
                </a:solidFill>
              </a:rPr>
              <a:t>Time:</a:t>
            </a:r>
            <a:r>
              <a:rPr lang="en-US" dirty="0">
                <a:solidFill>
                  <a:schemeClr val="dk1"/>
                </a:solidFill>
              </a:rPr>
              <a:t> Intended to be an overview of congenital CMV (30 min sharing all slides)</a:t>
            </a:r>
          </a:p>
          <a:p>
            <a:pPr marL="0" lvl="0" indent="0" algn="l" rtl="0">
              <a:spcBef>
                <a:spcPts val="1200"/>
              </a:spcBef>
              <a:spcAft>
                <a:spcPts val="1200"/>
              </a:spcAft>
              <a:buNone/>
            </a:pPr>
            <a:r>
              <a:rPr lang="en-US" b="1" dirty="0">
                <a:solidFill>
                  <a:schemeClr val="dk1"/>
                </a:solidFill>
              </a:rPr>
              <a:t>Format</a:t>
            </a:r>
            <a:r>
              <a:rPr lang="en-US" dirty="0">
                <a:solidFill>
                  <a:schemeClr val="dk1"/>
                </a:solidFill>
              </a:rPr>
              <a:t>: Slideshow presentation that an individual can use to share information about congenital CMV with others.  This particular presentation is intended for educators; however, information could be relevant to multiple audiences.</a:t>
            </a:r>
          </a:p>
          <a:p>
            <a:pPr marL="0" lvl="0" indent="0" algn="l" rtl="0">
              <a:spcBef>
                <a:spcPts val="1200"/>
              </a:spcBef>
              <a:spcAft>
                <a:spcPts val="1200"/>
              </a:spcAft>
              <a:buNone/>
            </a:pPr>
            <a:r>
              <a:rPr lang="en-US" dirty="0">
                <a:solidFill>
                  <a:schemeClr val="dk1"/>
                </a:solidFill>
              </a:rPr>
              <a:t>This presentation was created March 2025 by the following workgroup: Carla Larson, Gina </a:t>
            </a:r>
            <a:r>
              <a:rPr lang="en-US" dirty="0" err="1">
                <a:solidFill>
                  <a:schemeClr val="dk1"/>
                </a:solidFill>
              </a:rPr>
              <a:t>Liverseed</a:t>
            </a:r>
            <a:r>
              <a:rPr lang="en-US" dirty="0">
                <a:solidFill>
                  <a:schemeClr val="dk1"/>
                </a:solidFill>
              </a:rPr>
              <a:t>, Jess Moen, Mary Cashman-Bakken, Dr. Megan Pesch, and Tiffany Gumm</a:t>
            </a:r>
          </a:p>
          <a:p>
            <a:pPr marL="0" lvl="0" indent="0" algn="l" rtl="0">
              <a:spcBef>
                <a:spcPts val="1200"/>
              </a:spcBef>
              <a:spcAft>
                <a:spcPts val="1200"/>
              </a:spcAft>
              <a:buNone/>
            </a:pPr>
            <a:r>
              <a:rPr lang="en-US" b="1" dirty="0">
                <a:solidFill>
                  <a:srgbClr val="990033"/>
                </a:solidFill>
              </a:rPr>
              <a:t>Blank space at the top and bottom of the slides is saved for closed captions depending on your needs</a:t>
            </a:r>
          </a:p>
        </p:txBody>
      </p:sp>
    </p:spTree>
    <p:extLst>
      <p:ext uri="{BB962C8B-B14F-4D97-AF65-F5344CB8AC3E}">
        <p14:creationId xmlns:p14="http://schemas.microsoft.com/office/powerpoint/2010/main" val="282663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2BD0-7E10-8C05-DDD0-AA381710D289}"/>
              </a:ext>
            </a:extLst>
          </p:cNvPr>
          <p:cNvSpPr>
            <a:spLocks noGrp="1"/>
          </p:cNvSpPr>
          <p:nvPr>
            <p:ph type="title"/>
          </p:nvPr>
        </p:nvSpPr>
        <p:spPr/>
        <p:txBody>
          <a:bodyPr/>
          <a:lstStyle/>
          <a:p>
            <a:r>
              <a:rPr lang="en-US" dirty="0"/>
              <a:t>CMV Prevalence chart</a:t>
            </a:r>
          </a:p>
        </p:txBody>
      </p:sp>
      <p:pic>
        <p:nvPicPr>
          <p:cNvPr id="5" name="Google Shape;136;p22" descr="CMV Awareness vs Incidence of Congenital Conditions cart.  ">
            <a:extLst>
              <a:ext uri="{FF2B5EF4-FFF2-40B4-BE49-F238E27FC236}">
                <a16:creationId xmlns:a16="http://schemas.microsoft.com/office/drawing/2014/main" id="{21F77004-4AFB-4D99-D8CE-9C91161E175C}"/>
              </a:ext>
            </a:extLst>
          </p:cNvPr>
          <p:cNvPicPr preferRelativeResize="0">
            <a:picLocks noGrp="1"/>
          </p:cNvPicPr>
          <p:nvPr>
            <p:ph type="pic" sz="quarter" idx="12"/>
          </p:nvPr>
        </p:nvPicPr>
        <p:blipFill>
          <a:blip r:embed="rId3">
            <a:alphaModFix/>
          </a:blip>
          <a:srcRect t="2259" b="2259"/>
          <a:stretch>
            <a:fillRect/>
          </a:stretch>
        </p:blipFill>
        <p:spPr>
          <a:xfrm>
            <a:off x="3306763" y="2562225"/>
            <a:ext cx="5589587" cy="3152775"/>
          </a:xfrm>
          <a:prstGeom prst="rect">
            <a:avLst/>
          </a:prstGeom>
          <a:noFill/>
          <a:ln w="9525">
            <a:solidFill>
              <a:schemeClr val="tx1"/>
            </a:solidFill>
          </a:ln>
        </p:spPr>
      </p:pic>
    </p:spTree>
    <p:extLst>
      <p:ext uri="{BB962C8B-B14F-4D97-AF65-F5344CB8AC3E}">
        <p14:creationId xmlns:p14="http://schemas.microsoft.com/office/powerpoint/2010/main" val="230176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0AC3C-3533-E86C-C0C2-3687786568FA}"/>
              </a:ext>
            </a:extLst>
          </p:cNvPr>
          <p:cNvSpPr>
            <a:spLocks noGrp="1"/>
          </p:cNvSpPr>
          <p:nvPr>
            <p:ph type="title"/>
          </p:nvPr>
        </p:nvSpPr>
        <p:spPr>
          <a:xfrm>
            <a:off x="612489" y="1170638"/>
            <a:ext cx="10978994" cy="977139"/>
          </a:xfrm>
        </p:spPr>
        <p:txBody>
          <a:bodyPr/>
          <a:lstStyle/>
          <a:p>
            <a:r>
              <a:rPr lang="en-US" dirty="0"/>
              <a:t>Congenital CMV Possible Impacts</a:t>
            </a:r>
          </a:p>
        </p:txBody>
      </p:sp>
      <p:graphicFrame>
        <p:nvGraphicFramePr>
          <p:cNvPr id="6" name="Table Placeholder 5">
            <a:extLst>
              <a:ext uri="{FF2B5EF4-FFF2-40B4-BE49-F238E27FC236}">
                <a16:creationId xmlns:a16="http://schemas.microsoft.com/office/drawing/2014/main" id="{4C342996-9A3C-9C39-8504-3BF308FBD600}"/>
              </a:ext>
            </a:extLst>
          </p:cNvPr>
          <p:cNvGraphicFramePr>
            <a:graphicFrameLocks noGrp="1"/>
          </p:cNvGraphicFramePr>
          <p:nvPr>
            <p:ph type="tbl" sz="quarter" idx="11"/>
            <p:extLst>
              <p:ext uri="{D42A27DB-BD31-4B8C-83A1-F6EECF244321}">
                <p14:modId xmlns:p14="http://schemas.microsoft.com/office/powerpoint/2010/main" val="2708883835"/>
              </p:ext>
            </p:extLst>
          </p:nvPr>
        </p:nvGraphicFramePr>
        <p:xfrm>
          <a:off x="609600" y="2222754"/>
          <a:ext cx="10968036" cy="3022600"/>
        </p:xfrm>
        <a:graphic>
          <a:graphicData uri="http://schemas.openxmlformats.org/drawingml/2006/table">
            <a:tbl>
              <a:tblPr firstRow="1" bandRow="1">
                <a:tableStyleId>{69012ECD-51FC-41F1-AA8D-1B2483CD663E}</a:tableStyleId>
              </a:tblPr>
              <a:tblGrid>
                <a:gridCol w="1984744">
                  <a:extLst>
                    <a:ext uri="{9D8B030D-6E8A-4147-A177-3AD203B41FA5}">
                      <a16:colId xmlns:a16="http://schemas.microsoft.com/office/drawing/2014/main" val="3963176901"/>
                    </a:ext>
                  </a:extLst>
                </a:gridCol>
                <a:gridCol w="1531089">
                  <a:extLst>
                    <a:ext uri="{9D8B030D-6E8A-4147-A177-3AD203B41FA5}">
                      <a16:colId xmlns:a16="http://schemas.microsoft.com/office/drawing/2014/main" val="2819374717"/>
                    </a:ext>
                  </a:extLst>
                </a:gridCol>
                <a:gridCol w="1541720">
                  <a:extLst>
                    <a:ext uri="{9D8B030D-6E8A-4147-A177-3AD203B41FA5}">
                      <a16:colId xmlns:a16="http://schemas.microsoft.com/office/drawing/2014/main" val="3352101016"/>
                    </a:ext>
                  </a:extLst>
                </a:gridCol>
                <a:gridCol w="1743740">
                  <a:extLst>
                    <a:ext uri="{9D8B030D-6E8A-4147-A177-3AD203B41FA5}">
                      <a16:colId xmlns:a16="http://schemas.microsoft.com/office/drawing/2014/main" val="3802615937"/>
                    </a:ext>
                  </a:extLst>
                </a:gridCol>
                <a:gridCol w="1977656">
                  <a:extLst>
                    <a:ext uri="{9D8B030D-6E8A-4147-A177-3AD203B41FA5}">
                      <a16:colId xmlns:a16="http://schemas.microsoft.com/office/drawing/2014/main" val="172829716"/>
                    </a:ext>
                  </a:extLst>
                </a:gridCol>
                <a:gridCol w="2189087">
                  <a:extLst>
                    <a:ext uri="{9D8B030D-6E8A-4147-A177-3AD203B41FA5}">
                      <a16:colId xmlns:a16="http://schemas.microsoft.com/office/drawing/2014/main" val="1379224824"/>
                    </a:ext>
                  </a:extLst>
                </a:gridCol>
              </a:tblGrid>
              <a:tr h="228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Calibri" panose="020F0502020204030204" pitchFamily="34" charset="0"/>
                          <a:cs typeface="Calibri" panose="020F0502020204030204" pitchFamily="34" charset="0"/>
                        </a:rPr>
                        <a:t>Born Symptomatic</a:t>
                      </a:r>
                    </a:p>
                  </a:txBody>
                  <a:tcP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l"/>
                      <a:endParaRPr lang="en-US"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l"/>
                      <a:endParaRPr lang="en-US"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l"/>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l"/>
                      <a:endParaRPr lang="en-US">
                        <a:solidFill>
                          <a:schemeClr val="tx1"/>
                        </a:solidFill>
                        <a:latin typeface="Calibri" panose="020F0502020204030204" pitchFamily="34" charset="0"/>
                        <a:cs typeface="Calibri" panose="020F0502020204030204" pitchFamily="34" charset="0"/>
                      </a:endParaRPr>
                    </a:p>
                  </a:txBody>
                  <a:tcP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Calibri" panose="020F0502020204030204" pitchFamily="34" charset="0"/>
                          <a:cs typeface="Calibri" panose="020F0502020204030204" pitchFamily="34" charset="0"/>
                        </a:rPr>
                        <a:t>Born Asymptomatic</a:t>
                      </a:r>
                    </a:p>
                  </a:txBody>
                  <a:tcP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741750"/>
                  </a:ext>
                </a:extLst>
              </a:tr>
              <a:tr h="0">
                <a:tc>
                  <a:txBody>
                    <a:bodyPr/>
                    <a:lstStyle/>
                    <a:p>
                      <a:pPr algn="ctr"/>
                      <a:r>
                        <a:rPr lang="en-US" b="1" dirty="0">
                          <a:latin typeface="Calibri" panose="020F0502020204030204" pitchFamily="34" charset="0"/>
                          <a:cs typeface="Calibri" panose="020F0502020204030204" pitchFamily="34" charset="0"/>
                        </a:rPr>
                        <a:t>Death</a:t>
                      </a:r>
                    </a:p>
                    <a:p>
                      <a:pPr algn="ctr"/>
                      <a:r>
                        <a:rPr lang="en-US" dirty="0">
                          <a:latin typeface="Calibri" panose="020F0502020204030204" pitchFamily="34" charset="0"/>
                          <a:cs typeface="Calibri" panose="020F0502020204030204" pitchFamily="34" charset="0"/>
                        </a:rPr>
                        <a:t>Miscarriage</a:t>
                      </a:r>
                    </a:p>
                    <a:p>
                      <a:pPr algn="ctr"/>
                      <a:r>
                        <a:rPr lang="en-US" dirty="0">
                          <a:latin typeface="Calibri" panose="020F0502020204030204" pitchFamily="34" charset="0"/>
                          <a:cs typeface="Calibri" panose="020F0502020204030204" pitchFamily="34" charset="0"/>
                        </a:rPr>
                        <a:t>Stillbirth</a:t>
                      </a:r>
                    </a:p>
                    <a:p>
                      <a:pPr algn="ctr"/>
                      <a:r>
                        <a:rPr lang="en-US" dirty="0">
                          <a:latin typeface="Calibri" panose="020F0502020204030204" pitchFamily="34" charset="0"/>
                          <a:cs typeface="Calibri" panose="020F0502020204030204" pitchFamily="34" charset="0"/>
                        </a:rPr>
                        <a:t>Infant or Child Loss</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Calibri" panose="020F0502020204030204" pitchFamily="34" charset="0"/>
                          <a:cs typeface="Calibri" panose="020F0502020204030204" pitchFamily="34" charset="0"/>
                        </a:rPr>
                        <a:t>Medically Fragile</a:t>
                      </a:r>
                    </a:p>
                    <a:p>
                      <a:pPr algn="ctr"/>
                      <a:r>
                        <a:rPr lang="en-US" dirty="0">
                          <a:latin typeface="Calibri" panose="020F0502020204030204" pitchFamily="34" charset="0"/>
                          <a:cs typeface="Calibri" panose="020F0502020204030204" pitchFamily="34" charset="0"/>
                        </a:rPr>
                        <a:t>Cerebral palsy</a:t>
                      </a:r>
                    </a:p>
                    <a:p>
                      <a:pPr algn="ctr"/>
                      <a:r>
                        <a:rPr lang="en-US" dirty="0">
                          <a:latin typeface="Calibri" panose="020F0502020204030204" pitchFamily="34" charset="0"/>
                          <a:cs typeface="Calibri" panose="020F0502020204030204" pitchFamily="34" charset="0"/>
                        </a:rPr>
                        <a:t>Seizures</a:t>
                      </a:r>
                    </a:p>
                    <a:p>
                      <a:pPr algn="ctr"/>
                      <a:r>
                        <a:rPr lang="en-US" dirty="0">
                          <a:latin typeface="Calibri" panose="020F0502020204030204" pitchFamily="34" charset="0"/>
                          <a:cs typeface="Calibri" panose="020F0502020204030204" pitchFamily="34" charset="0"/>
                        </a:rPr>
                        <a:t>Failure to Thrive</a:t>
                      </a:r>
                    </a:p>
                    <a:p>
                      <a:pPr algn="ctr"/>
                      <a:r>
                        <a:rPr lang="en-US" dirty="0">
                          <a:latin typeface="Calibri" panose="020F0502020204030204" pitchFamily="34" charset="0"/>
                          <a:cs typeface="Calibri" panose="020F0502020204030204" pitchFamily="34" charset="0"/>
                        </a:rPr>
                        <a:t>Hearing Loss</a:t>
                      </a:r>
                    </a:p>
                    <a:p>
                      <a:pPr algn="l"/>
                      <a:r>
                        <a:rPr lang="en-US" dirty="0">
                          <a:latin typeface="Calibri" panose="020F0502020204030204" pitchFamily="34" charset="0"/>
                          <a:cs typeface="Calibri" panose="020F0502020204030204" pitchFamily="34" charset="0"/>
                        </a:rPr>
                        <a:t>Vision Loss</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b="1" dirty="0">
                          <a:latin typeface="Calibri" panose="020F0502020204030204" pitchFamily="34" charset="0"/>
                          <a:cs typeface="Calibri" panose="020F0502020204030204" pitchFamily="34" charset="0"/>
                        </a:rPr>
                        <a:t>Multiple Impairments</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Cerebral palsy</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Vision Loss</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Hearing Loss</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b="1" dirty="0">
                          <a:latin typeface="Calibri" panose="020F0502020204030204" pitchFamily="34" charset="0"/>
                          <a:cs typeface="Calibri" panose="020F0502020204030204" pitchFamily="34" charset="0"/>
                        </a:rPr>
                        <a:t>Developmental Delays</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Cognitive delays</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Learning issues</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Feeding and sleeping issues</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Vision Loss</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Hearing Loss</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Calibri" panose="020F0502020204030204" pitchFamily="34" charset="0"/>
                          <a:cs typeface="Calibri" panose="020F0502020204030204" pitchFamily="34" charset="0"/>
                        </a:rPr>
                        <a:t>Hearing Loss</a:t>
                      </a:r>
                    </a:p>
                    <a:p>
                      <a:pPr algn="ctr"/>
                      <a:r>
                        <a:rPr lang="en-US" dirty="0">
                          <a:latin typeface="Calibri" panose="020F0502020204030204" pitchFamily="34" charset="0"/>
                          <a:cs typeface="Calibri" panose="020F0502020204030204" pitchFamily="34" charset="0"/>
                        </a:rPr>
                        <a:t>Hearing Aids</a:t>
                      </a:r>
                    </a:p>
                    <a:p>
                      <a:pPr algn="ctr"/>
                      <a:r>
                        <a:rPr lang="en-US" dirty="0">
                          <a:latin typeface="Calibri" panose="020F0502020204030204" pitchFamily="34" charset="0"/>
                          <a:cs typeface="Calibri" panose="020F0502020204030204" pitchFamily="34" charset="0"/>
                        </a:rPr>
                        <a:t>Cochlear Implants</a:t>
                      </a:r>
                    </a:p>
                    <a:p>
                      <a:pPr algn="ctr"/>
                      <a:r>
                        <a:rPr lang="en-US" dirty="0">
                          <a:latin typeface="Calibri" panose="020F0502020204030204" pitchFamily="34" charset="0"/>
                          <a:cs typeface="Calibri" panose="020F0502020204030204" pitchFamily="34" charset="0"/>
                        </a:rPr>
                        <a:t>Communication and Learning Issues</a:t>
                      </a:r>
                    </a:p>
                    <a:p>
                      <a:pPr algn="ctr"/>
                      <a:r>
                        <a:rPr lang="en-US" dirty="0">
                          <a:latin typeface="Calibri" panose="020F0502020204030204" pitchFamily="34" charset="0"/>
                          <a:cs typeface="Calibri" panose="020F0502020204030204" pitchFamily="34" charset="0"/>
                        </a:rPr>
                        <a:t>Mild vision disorders</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b="1" dirty="0">
                          <a:latin typeface="Calibri" panose="020F0502020204030204" pitchFamily="34" charset="0"/>
                          <a:cs typeface="Calibri" panose="020F0502020204030204" pitchFamily="34" charset="0"/>
                        </a:rPr>
                        <a:t>None</a:t>
                      </a:r>
                    </a:p>
                    <a:p>
                      <a:pPr marL="0" lvl="0" indent="0" algn="ctr" rtl="0">
                        <a:spcBef>
                          <a:spcPts val="0"/>
                        </a:spcBef>
                        <a:spcAft>
                          <a:spcPts val="0"/>
                        </a:spcAft>
                        <a:buNone/>
                      </a:pPr>
                      <a:r>
                        <a:rPr lang="en-US" dirty="0">
                          <a:latin typeface="Calibri" panose="020F0502020204030204" pitchFamily="34" charset="0"/>
                          <a:cs typeface="Calibri" panose="020F0502020204030204" pitchFamily="34" charset="0"/>
                        </a:rPr>
                        <a:t>No visible delays or impairments</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39134"/>
                  </a:ext>
                </a:extLst>
              </a:tr>
              <a:tr h="370840">
                <a:tc>
                  <a:txBody>
                    <a:bodyPr/>
                    <a:lstStyle/>
                    <a:p>
                      <a:pPr algn="l"/>
                      <a:endParaRPr lang="en-US">
                        <a:latin typeface="Calibri" panose="020F0502020204030204" pitchFamily="34" charset="0"/>
                        <a:cs typeface="Calibri" panose="020F0502020204030204" pitchFamily="34" charset="0"/>
                      </a:endParaRP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l"/>
                      <a:r>
                        <a:rPr lang="en-US" b="1" dirty="0">
                          <a:latin typeface="Calibri" panose="020F0502020204030204" pitchFamily="34" charset="0"/>
                          <a:cs typeface="Calibri" panose="020F0502020204030204" pitchFamily="34" charset="0"/>
                        </a:rPr>
                        <a:t>Severe</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l"/>
                      <a:endParaRPr lang="en-US">
                        <a:latin typeface="Calibri" panose="020F0502020204030204" pitchFamily="34" charset="0"/>
                        <a:cs typeface="Calibri" panose="020F0502020204030204" pitchFamily="34" charset="0"/>
                      </a:endParaRP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l"/>
                      <a:r>
                        <a:rPr lang="en-US" b="1" dirty="0">
                          <a:latin typeface="Calibri" panose="020F0502020204030204" pitchFamily="34" charset="0"/>
                          <a:cs typeface="Calibri" panose="020F0502020204030204" pitchFamily="34" charset="0"/>
                        </a:rPr>
                        <a:t>Moderate</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l"/>
                      <a:endParaRPr lang="en-US" dirty="0">
                        <a:latin typeface="Calibri" panose="020F0502020204030204" pitchFamily="34" charset="0"/>
                        <a:cs typeface="Calibri" panose="020F0502020204030204" pitchFamily="34" charset="0"/>
                      </a:endParaRPr>
                    </a:p>
                  </a:txBody>
                  <a:tcPr>
                    <a:lnT w="12700" cap="flat" cmpd="sng" algn="ctr">
                      <a:solidFill>
                        <a:schemeClr val="tx2">
                          <a:lumMod val="60000"/>
                          <a:lumOff val="4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Mild</a:t>
                      </a:r>
                    </a:p>
                  </a:txBody>
                  <a:tcPr>
                    <a:lnT w="12700"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333545059"/>
                  </a:ext>
                </a:extLst>
              </a:tr>
            </a:tbl>
          </a:graphicData>
        </a:graphic>
      </p:graphicFrame>
      <p:sp>
        <p:nvSpPr>
          <p:cNvPr id="3" name="Text Placeholder 2">
            <a:extLst>
              <a:ext uri="{FF2B5EF4-FFF2-40B4-BE49-F238E27FC236}">
                <a16:creationId xmlns:a16="http://schemas.microsoft.com/office/drawing/2014/main" id="{D5DE7700-0331-C061-7BAD-E168D0892B13}"/>
              </a:ext>
            </a:extLst>
          </p:cNvPr>
          <p:cNvSpPr>
            <a:spLocks noGrp="1"/>
          </p:cNvSpPr>
          <p:nvPr>
            <p:ph type="body" sz="quarter" idx="10"/>
          </p:nvPr>
        </p:nvSpPr>
        <p:spPr>
          <a:xfrm>
            <a:off x="612489" y="5249688"/>
            <a:ext cx="10978994" cy="595429"/>
          </a:xfrm>
        </p:spPr>
        <p:txBody>
          <a:bodyPr/>
          <a:lstStyle/>
          <a:p>
            <a:pPr marL="0" indent="0">
              <a:buNone/>
            </a:pPr>
            <a:r>
              <a:rPr lang="en-US" dirty="0"/>
              <a:t>Adapted from the National CMV Foundation. </a:t>
            </a:r>
            <a:br>
              <a:rPr lang="en-US" dirty="0"/>
            </a:br>
            <a:r>
              <a:rPr lang="en-US" i="1" dirty="0"/>
              <a:t>Note:</a:t>
            </a:r>
            <a:r>
              <a:rPr lang="en-US" dirty="0"/>
              <a:t> This table is not meant to be all-inclusive, each patient and case is distinctive</a:t>
            </a:r>
          </a:p>
        </p:txBody>
      </p:sp>
    </p:spTree>
    <p:extLst>
      <p:ext uri="{BB962C8B-B14F-4D97-AF65-F5344CB8AC3E}">
        <p14:creationId xmlns:p14="http://schemas.microsoft.com/office/powerpoint/2010/main" val="412724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0C04-0A79-3466-234B-77BE2A68673C}"/>
              </a:ext>
            </a:extLst>
          </p:cNvPr>
          <p:cNvSpPr>
            <a:spLocks noGrp="1"/>
          </p:cNvSpPr>
          <p:nvPr>
            <p:ph type="title"/>
          </p:nvPr>
        </p:nvSpPr>
        <p:spPr/>
        <p:txBody>
          <a:bodyPr/>
          <a:lstStyle/>
          <a:p>
            <a:r>
              <a:rPr lang="en-US" dirty="0"/>
              <a:t>Monitoring Importance</a:t>
            </a:r>
          </a:p>
        </p:txBody>
      </p:sp>
      <p:sp>
        <p:nvSpPr>
          <p:cNvPr id="3" name="Subtitle 2">
            <a:extLst>
              <a:ext uri="{FF2B5EF4-FFF2-40B4-BE49-F238E27FC236}">
                <a16:creationId xmlns:a16="http://schemas.microsoft.com/office/drawing/2014/main" id="{75AF1E75-4BD6-AFBC-D906-572F1B02C0C7}"/>
              </a:ext>
            </a:extLst>
          </p:cNvPr>
          <p:cNvSpPr>
            <a:spLocks noGrp="1"/>
          </p:cNvSpPr>
          <p:nvPr>
            <p:ph type="subTitle" idx="14"/>
          </p:nvPr>
        </p:nvSpPr>
        <p:spPr/>
        <p:txBody>
          <a:bodyPr/>
          <a:lstStyle/>
          <a:p>
            <a:r>
              <a:rPr lang="en-US" dirty="0"/>
              <a:t>Long-term Outcomes in Asymptomatic congenital CMV: </a:t>
            </a:r>
          </a:p>
        </p:txBody>
      </p:sp>
      <p:sp>
        <p:nvSpPr>
          <p:cNvPr id="4" name="Text Placeholder 3">
            <a:extLst>
              <a:ext uri="{FF2B5EF4-FFF2-40B4-BE49-F238E27FC236}">
                <a16:creationId xmlns:a16="http://schemas.microsoft.com/office/drawing/2014/main" id="{6DEC858E-7991-2815-553C-22DC1E2D5F1D}"/>
              </a:ext>
            </a:extLst>
          </p:cNvPr>
          <p:cNvSpPr>
            <a:spLocks noGrp="1"/>
          </p:cNvSpPr>
          <p:nvPr>
            <p:ph type="body" sz="quarter" idx="10"/>
          </p:nvPr>
        </p:nvSpPr>
        <p:spPr/>
        <p:txBody>
          <a:bodyPr/>
          <a:lstStyle/>
          <a:p>
            <a:r>
              <a:rPr lang="en-US" sz="2400" b="1" dirty="0">
                <a:solidFill>
                  <a:srgbClr val="990033"/>
                </a:solidFill>
              </a:rPr>
              <a:t>~20%</a:t>
            </a:r>
          </a:p>
          <a:p>
            <a:r>
              <a:rPr lang="en-US" dirty="0"/>
              <a:t>Hearing Loss by 18 years</a:t>
            </a:r>
          </a:p>
        </p:txBody>
      </p:sp>
      <p:sp>
        <p:nvSpPr>
          <p:cNvPr id="5" name="Text Placeholder 4">
            <a:extLst>
              <a:ext uri="{FF2B5EF4-FFF2-40B4-BE49-F238E27FC236}">
                <a16:creationId xmlns:a16="http://schemas.microsoft.com/office/drawing/2014/main" id="{053A7583-A4BC-2D2D-049E-730840617FAE}"/>
              </a:ext>
            </a:extLst>
          </p:cNvPr>
          <p:cNvSpPr>
            <a:spLocks noGrp="1"/>
          </p:cNvSpPr>
          <p:nvPr>
            <p:ph type="body" sz="quarter" idx="16"/>
          </p:nvPr>
        </p:nvSpPr>
        <p:spPr/>
        <p:txBody>
          <a:bodyPr/>
          <a:lstStyle/>
          <a:p>
            <a:r>
              <a:rPr lang="en-US" sz="2400" b="1" dirty="0">
                <a:solidFill>
                  <a:srgbClr val="990033"/>
                </a:solidFill>
              </a:rPr>
              <a:t>~45%</a:t>
            </a:r>
          </a:p>
          <a:p>
            <a:r>
              <a:rPr lang="en-US" dirty="0"/>
              <a:t>Vestibular &amp; Gaze Stability Dysfunctions</a:t>
            </a:r>
          </a:p>
        </p:txBody>
      </p:sp>
      <p:sp>
        <p:nvSpPr>
          <p:cNvPr id="6" name="Text Placeholder 5">
            <a:extLst>
              <a:ext uri="{FF2B5EF4-FFF2-40B4-BE49-F238E27FC236}">
                <a16:creationId xmlns:a16="http://schemas.microsoft.com/office/drawing/2014/main" id="{CE563074-4DD4-2FB3-4D12-2134B0410F1A}"/>
              </a:ext>
            </a:extLst>
          </p:cNvPr>
          <p:cNvSpPr>
            <a:spLocks noGrp="1"/>
          </p:cNvSpPr>
          <p:nvPr>
            <p:ph type="body" sz="quarter" idx="18"/>
          </p:nvPr>
        </p:nvSpPr>
        <p:spPr/>
        <p:txBody>
          <a:bodyPr/>
          <a:lstStyle/>
          <a:p>
            <a:r>
              <a:rPr lang="en-US" sz="2400" b="1" dirty="0">
                <a:solidFill>
                  <a:srgbClr val="990033"/>
                </a:solidFill>
              </a:rPr>
              <a:t>~30% </a:t>
            </a:r>
          </a:p>
          <a:p>
            <a:r>
              <a:rPr lang="en-US" dirty="0"/>
              <a:t>Balance Difficulties</a:t>
            </a:r>
          </a:p>
        </p:txBody>
      </p:sp>
      <p:sp>
        <p:nvSpPr>
          <p:cNvPr id="7" name="Text Placeholder 6">
            <a:extLst>
              <a:ext uri="{FF2B5EF4-FFF2-40B4-BE49-F238E27FC236}">
                <a16:creationId xmlns:a16="http://schemas.microsoft.com/office/drawing/2014/main" id="{ABA10F9B-F60E-49D4-9D9A-D016C1F9DFF4}"/>
              </a:ext>
            </a:extLst>
          </p:cNvPr>
          <p:cNvSpPr>
            <a:spLocks noGrp="1"/>
          </p:cNvSpPr>
          <p:nvPr>
            <p:ph type="body" sz="quarter" idx="19"/>
          </p:nvPr>
        </p:nvSpPr>
        <p:spPr/>
        <p:txBody>
          <a:bodyPr/>
          <a:lstStyle/>
          <a:p>
            <a:r>
              <a:rPr lang="en-US" sz="2400" b="1" dirty="0">
                <a:solidFill>
                  <a:srgbClr val="990033"/>
                </a:solidFill>
              </a:rPr>
              <a:t>?</a:t>
            </a:r>
          </a:p>
          <a:p>
            <a:r>
              <a:rPr lang="en-US" dirty="0"/>
              <a:t>Autism Risk</a:t>
            </a:r>
          </a:p>
        </p:txBody>
      </p:sp>
      <p:sp>
        <p:nvSpPr>
          <p:cNvPr id="8" name="Text Placeholder 7">
            <a:extLst>
              <a:ext uri="{FF2B5EF4-FFF2-40B4-BE49-F238E27FC236}">
                <a16:creationId xmlns:a16="http://schemas.microsoft.com/office/drawing/2014/main" id="{6206C8EF-68BA-63FC-1AB0-FC14DBD767A3}"/>
              </a:ext>
            </a:extLst>
          </p:cNvPr>
          <p:cNvSpPr>
            <a:spLocks noGrp="1"/>
          </p:cNvSpPr>
          <p:nvPr>
            <p:ph type="body" sz="quarter" idx="20"/>
          </p:nvPr>
        </p:nvSpPr>
        <p:spPr/>
        <p:txBody>
          <a:bodyPr/>
          <a:lstStyle/>
          <a:p>
            <a:r>
              <a:rPr lang="en-US" sz="2400" b="1" dirty="0">
                <a:solidFill>
                  <a:srgbClr val="990033"/>
                </a:solidFill>
              </a:rPr>
              <a:t>?</a:t>
            </a:r>
          </a:p>
          <a:p>
            <a:r>
              <a:rPr lang="en-US" dirty="0"/>
              <a:t>Learning Disabilities</a:t>
            </a:r>
          </a:p>
        </p:txBody>
      </p:sp>
      <p:sp>
        <p:nvSpPr>
          <p:cNvPr id="9" name="Text Placeholder 8">
            <a:extLst>
              <a:ext uri="{FF2B5EF4-FFF2-40B4-BE49-F238E27FC236}">
                <a16:creationId xmlns:a16="http://schemas.microsoft.com/office/drawing/2014/main" id="{6236857E-C6D4-4719-80C7-80F6F8A5BF4F}"/>
              </a:ext>
            </a:extLst>
          </p:cNvPr>
          <p:cNvSpPr>
            <a:spLocks noGrp="1"/>
          </p:cNvSpPr>
          <p:nvPr>
            <p:ph type="body" sz="quarter" idx="21"/>
          </p:nvPr>
        </p:nvSpPr>
        <p:spPr/>
        <p:txBody>
          <a:bodyPr/>
          <a:lstStyle/>
          <a:p>
            <a:r>
              <a:rPr lang="en-US" sz="2400" b="1" dirty="0">
                <a:solidFill>
                  <a:srgbClr val="990033"/>
                </a:solidFill>
              </a:rPr>
              <a:t>?</a:t>
            </a:r>
          </a:p>
          <a:p>
            <a:r>
              <a:rPr lang="en-US" dirty="0"/>
              <a:t>Developmental Delays</a:t>
            </a:r>
          </a:p>
        </p:txBody>
      </p:sp>
    </p:spTree>
    <p:extLst>
      <p:ext uri="{BB962C8B-B14F-4D97-AF65-F5344CB8AC3E}">
        <p14:creationId xmlns:p14="http://schemas.microsoft.com/office/powerpoint/2010/main" val="401247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54BD-8000-0AE5-8E5E-1DC79DE00781}"/>
              </a:ext>
            </a:extLst>
          </p:cNvPr>
          <p:cNvSpPr>
            <a:spLocks noGrp="1"/>
          </p:cNvSpPr>
          <p:nvPr>
            <p:ph type="title"/>
          </p:nvPr>
        </p:nvSpPr>
        <p:spPr/>
        <p:txBody>
          <a:bodyPr/>
          <a:lstStyle/>
          <a:p>
            <a:r>
              <a:rPr lang="en-US" dirty="0"/>
              <a:t>Inclusion</a:t>
            </a:r>
          </a:p>
        </p:txBody>
      </p:sp>
      <p:sp>
        <p:nvSpPr>
          <p:cNvPr id="3" name="Text Placeholder 2">
            <a:extLst>
              <a:ext uri="{FF2B5EF4-FFF2-40B4-BE49-F238E27FC236}">
                <a16:creationId xmlns:a16="http://schemas.microsoft.com/office/drawing/2014/main" id="{56453B61-1453-041A-B0BE-7CAA4EAF254C}"/>
              </a:ext>
            </a:extLst>
          </p:cNvPr>
          <p:cNvSpPr>
            <a:spLocks noGrp="1"/>
          </p:cNvSpPr>
          <p:nvPr>
            <p:ph type="body" sz="quarter" idx="10"/>
          </p:nvPr>
        </p:nvSpPr>
        <p:spPr/>
        <p:txBody>
          <a:bodyPr anchor="ctr"/>
          <a:lstStyle/>
          <a:p>
            <a:pPr marL="0" indent="0">
              <a:buNone/>
            </a:pPr>
            <a:r>
              <a:rPr lang="en-US" sz="3200" b="1" dirty="0"/>
              <a:t>Children with a congenital CMV infection should not be excluded from school or other settings. </a:t>
            </a:r>
          </a:p>
          <a:p>
            <a:pPr marL="0" indent="0">
              <a:buNone/>
            </a:pPr>
            <a:endParaRPr lang="en-US" sz="3200" dirty="0"/>
          </a:p>
          <a:p>
            <a:pPr marL="0" indent="0">
              <a:buNone/>
            </a:pPr>
            <a:r>
              <a:rPr lang="en-US" sz="2800" dirty="0"/>
              <a:t>Children born with congenital CMV pose no threat to their peers and no more of a threat to those at risk for CMV infection (</a:t>
            </a:r>
            <a:r>
              <a:rPr lang="en-US" sz="2800" dirty="0" err="1"/>
              <a:t>ie</a:t>
            </a:r>
            <a:r>
              <a:rPr lang="en-US" sz="2800" dirty="0"/>
              <a:t>. pregnant women) than would any other child.</a:t>
            </a:r>
          </a:p>
        </p:txBody>
      </p:sp>
    </p:spTree>
    <p:extLst>
      <p:ext uri="{BB962C8B-B14F-4D97-AF65-F5344CB8AC3E}">
        <p14:creationId xmlns:p14="http://schemas.microsoft.com/office/powerpoint/2010/main" val="278570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B8B5-CE16-8832-7E32-01B622C6CE40}"/>
              </a:ext>
            </a:extLst>
          </p:cNvPr>
          <p:cNvSpPr>
            <a:spLocks noGrp="1"/>
          </p:cNvSpPr>
          <p:nvPr>
            <p:ph type="title"/>
          </p:nvPr>
        </p:nvSpPr>
        <p:spPr/>
        <p:txBody>
          <a:bodyPr/>
          <a:lstStyle/>
          <a:p>
            <a:r>
              <a:rPr lang="en-US" dirty="0"/>
              <a:t>Inclusion Q&amp;A</a:t>
            </a:r>
          </a:p>
        </p:txBody>
      </p:sp>
      <p:sp>
        <p:nvSpPr>
          <p:cNvPr id="3" name="Text Placeholder 2">
            <a:extLst>
              <a:ext uri="{FF2B5EF4-FFF2-40B4-BE49-F238E27FC236}">
                <a16:creationId xmlns:a16="http://schemas.microsoft.com/office/drawing/2014/main" id="{815A7728-A871-1471-E71A-7032972443C2}"/>
              </a:ext>
            </a:extLst>
          </p:cNvPr>
          <p:cNvSpPr>
            <a:spLocks noGrp="1"/>
          </p:cNvSpPr>
          <p:nvPr>
            <p:ph type="body" sz="quarter" idx="10"/>
          </p:nvPr>
        </p:nvSpPr>
        <p:spPr/>
        <p:txBody>
          <a:bodyPr anchor="ctr"/>
          <a:lstStyle/>
          <a:p>
            <a:pPr marL="0" indent="0">
              <a:spcAft>
                <a:spcPts val="1200"/>
              </a:spcAft>
              <a:buNone/>
            </a:pPr>
            <a:r>
              <a:rPr lang="en-US" sz="2200" b="1" dirty="0"/>
              <a:t>Question: I am pregnant (or attempting to become pregnant) and one of the young children in my program was diagnosed with congenital CMV.  Should I avoid being around this child to protect myself from a CMV infection?</a:t>
            </a:r>
          </a:p>
          <a:p>
            <a:pPr marL="0" indent="0">
              <a:spcAft>
                <a:spcPts val="1200"/>
              </a:spcAft>
              <a:buNone/>
            </a:pPr>
            <a:r>
              <a:rPr lang="en-US" sz="2200" b="1" dirty="0"/>
              <a:t>Answer (from MN Department of Health): </a:t>
            </a:r>
            <a:r>
              <a:rPr lang="en-US" sz="2200" dirty="0"/>
              <a:t>No, you do not need to avoid being around a child with congenital CMV.  Asymptomatic excretion of CMV is common in people of all ages; a child with a congenital CMV infection should not be treated differently from other children.  It’s important to protect yourself from a CMV infection by using standard precautions with ALL children.</a:t>
            </a:r>
          </a:p>
          <a:p>
            <a:pPr marL="0" indent="0">
              <a:spcAft>
                <a:spcPts val="1200"/>
              </a:spcAft>
              <a:buNone/>
            </a:pPr>
            <a:r>
              <a:rPr lang="en-US" sz="2200" i="1" dirty="0"/>
              <a:t>AAP Red Book: Report of the Committee on Infectious Diseases (2024)</a:t>
            </a:r>
          </a:p>
        </p:txBody>
      </p:sp>
    </p:spTree>
    <p:extLst>
      <p:ext uri="{BB962C8B-B14F-4D97-AF65-F5344CB8AC3E}">
        <p14:creationId xmlns:p14="http://schemas.microsoft.com/office/powerpoint/2010/main" val="296263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E81C-5625-FD6E-240E-02987266C229}"/>
              </a:ext>
            </a:extLst>
          </p:cNvPr>
          <p:cNvSpPr>
            <a:spLocks noGrp="1"/>
          </p:cNvSpPr>
          <p:nvPr>
            <p:ph type="title"/>
          </p:nvPr>
        </p:nvSpPr>
        <p:spPr/>
        <p:txBody>
          <a:bodyPr/>
          <a:lstStyle/>
          <a:p>
            <a:r>
              <a:rPr lang="en-US" dirty="0"/>
              <a:t>Tips to reduce your risk of getting CMV </a:t>
            </a:r>
          </a:p>
        </p:txBody>
      </p:sp>
      <p:sp>
        <p:nvSpPr>
          <p:cNvPr id="3" name="Text Placeholder 2">
            <a:extLst>
              <a:ext uri="{FF2B5EF4-FFF2-40B4-BE49-F238E27FC236}">
                <a16:creationId xmlns:a16="http://schemas.microsoft.com/office/drawing/2014/main" id="{39D2B44F-4CA3-12C4-8E3B-2C0FC1D2ADED}"/>
              </a:ext>
            </a:extLst>
          </p:cNvPr>
          <p:cNvSpPr>
            <a:spLocks noGrp="1"/>
          </p:cNvSpPr>
          <p:nvPr>
            <p:ph type="body" sz="quarter" idx="10"/>
          </p:nvPr>
        </p:nvSpPr>
        <p:spPr/>
        <p:txBody>
          <a:bodyPr/>
          <a:lstStyle/>
          <a:p>
            <a:pPr marL="457200" indent="-457200">
              <a:buFont typeface="+mj-lt"/>
              <a:buAutoNum type="arabicPeriod"/>
            </a:pPr>
            <a:r>
              <a:rPr lang="en-US" dirty="0"/>
              <a:t>Wash your hands with soap and water often, especially after wiping a child’s nose or mouth and changing diapers.</a:t>
            </a:r>
          </a:p>
          <a:p>
            <a:pPr marL="457200" indent="-457200">
              <a:buFont typeface="+mj-lt"/>
              <a:buAutoNum type="arabicPeriod"/>
            </a:pPr>
            <a:r>
              <a:rPr lang="en-US" dirty="0"/>
              <a:t>Try to avoid contact with saliva by kissing a child on the forehead instead of the lips.</a:t>
            </a:r>
          </a:p>
          <a:p>
            <a:pPr marL="457200" indent="-457200">
              <a:buFont typeface="+mj-lt"/>
              <a:buAutoNum type="arabicPeriod"/>
            </a:pPr>
            <a:r>
              <a:rPr lang="en-US" dirty="0"/>
              <a:t>Try to avoid sharing food, drinks, straws or eating utensils with young children.  Wash your hands after handling these items.</a:t>
            </a:r>
          </a:p>
          <a:p>
            <a:pPr marL="457200" indent="-457200">
              <a:buFont typeface="+mj-lt"/>
              <a:buAutoNum type="arabicPeriod"/>
            </a:pPr>
            <a:r>
              <a:rPr lang="en-US" dirty="0"/>
              <a:t>Avoid putting things in your mouth that have been a child’s mouth, such as a pacifier or toothbrush.</a:t>
            </a:r>
          </a:p>
          <a:p>
            <a:pPr marL="457200" indent="-457200">
              <a:buFont typeface="+mj-lt"/>
              <a:buAutoNum type="arabicPeriod"/>
            </a:pPr>
            <a:r>
              <a:rPr lang="en-US" dirty="0"/>
              <a:t>Properly clean/disinfect objects and surfaces that may have a child’s urine or saliva on them.</a:t>
            </a:r>
          </a:p>
        </p:txBody>
      </p:sp>
    </p:spTree>
    <p:extLst>
      <p:ext uri="{BB962C8B-B14F-4D97-AF65-F5344CB8AC3E}">
        <p14:creationId xmlns:p14="http://schemas.microsoft.com/office/powerpoint/2010/main" val="125689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0190-252F-D4BF-FCD9-89430AE6BB50}"/>
              </a:ext>
            </a:extLst>
          </p:cNvPr>
          <p:cNvSpPr>
            <a:spLocks noGrp="1"/>
          </p:cNvSpPr>
          <p:nvPr>
            <p:ph type="title"/>
          </p:nvPr>
        </p:nvSpPr>
        <p:spPr/>
        <p:txBody>
          <a:bodyPr/>
          <a:lstStyle/>
          <a:p>
            <a:r>
              <a:rPr lang="en-US" dirty="0"/>
              <a:t>CMV Prevention Infographic </a:t>
            </a:r>
          </a:p>
        </p:txBody>
      </p:sp>
      <p:pic>
        <p:nvPicPr>
          <p:cNvPr id="5" name="Google Shape;186;p28" descr="National CMV Educational Prevention Infographic: 5 simple steps to help prevent CMV ">
            <a:extLst>
              <a:ext uri="{FF2B5EF4-FFF2-40B4-BE49-F238E27FC236}">
                <a16:creationId xmlns:a16="http://schemas.microsoft.com/office/drawing/2014/main" id="{FD9AF3A2-B15D-F39A-E9CC-26206D7F26AE}"/>
              </a:ext>
            </a:extLst>
          </p:cNvPr>
          <p:cNvPicPr preferRelativeResize="0">
            <a:picLocks noGrp="1"/>
          </p:cNvPicPr>
          <p:nvPr>
            <p:ph type="pic" sz="quarter" idx="12"/>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l="3328" t="10245" r="2444" b="436"/>
          <a:stretch/>
        </p:blipFill>
        <p:spPr>
          <a:xfrm>
            <a:off x="1598429" y="2384311"/>
            <a:ext cx="8949070" cy="3399159"/>
          </a:xfrm>
          <a:prstGeom prst="rect">
            <a:avLst/>
          </a:prstGeom>
          <a:noFill/>
          <a:ln w="9525">
            <a:solidFill>
              <a:schemeClr val="tx1"/>
            </a:solidFill>
          </a:ln>
        </p:spPr>
      </p:pic>
    </p:spTree>
    <p:extLst>
      <p:ext uri="{BB962C8B-B14F-4D97-AF65-F5344CB8AC3E}">
        <p14:creationId xmlns:p14="http://schemas.microsoft.com/office/powerpoint/2010/main" val="387232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71357-1A39-5ED1-3C34-C6BBC6B94D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6D849AB-8FE9-93C6-E919-6EB92E69029C}"/>
              </a:ext>
            </a:extLst>
          </p:cNvPr>
          <p:cNvSpPr>
            <a:spLocks noGrp="1"/>
          </p:cNvSpPr>
          <p:nvPr>
            <p:ph type="title"/>
          </p:nvPr>
        </p:nvSpPr>
        <p:spPr/>
        <p:txBody>
          <a:bodyPr/>
          <a:lstStyle/>
          <a:p>
            <a:r>
              <a:rPr lang="en-US" dirty="0"/>
              <a:t>Video: Preventing Congenital CMV</a:t>
            </a:r>
          </a:p>
        </p:txBody>
      </p:sp>
      <p:sp>
        <p:nvSpPr>
          <p:cNvPr id="6" name="Text Placeholder 5">
            <a:extLst>
              <a:ext uri="{FF2B5EF4-FFF2-40B4-BE49-F238E27FC236}">
                <a16:creationId xmlns:a16="http://schemas.microsoft.com/office/drawing/2014/main" id="{7EAED481-D8C6-1060-0486-D31AD7CDCD88}"/>
              </a:ext>
            </a:extLst>
          </p:cNvPr>
          <p:cNvSpPr>
            <a:spLocks noGrp="1"/>
          </p:cNvSpPr>
          <p:nvPr>
            <p:ph type="body" sz="quarter" idx="11"/>
          </p:nvPr>
        </p:nvSpPr>
        <p:spPr>
          <a:xfrm>
            <a:off x="621632" y="2410933"/>
            <a:ext cx="5258173" cy="3286060"/>
          </a:xfrm>
        </p:spPr>
        <p:txBody>
          <a:bodyPr/>
          <a:lstStyle/>
          <a:p>
            <a:r>
              <a:rPr lang="en-US" dirty="0"/>
              <a:t>Video (</a:t>
            </a:r>
            <a:r>
              <a:rPr lang="en" dirty="0"/>
              <a:t>4:16 mins,</a:t>
            </a:r>
            <a:r>
              <a:rPr lang="en-US" dirty="0"/>
              <a:t> sec): </a:t>
            </a:r>
            <a:r>
              <a:rPr lang="en-US" dirty="0">
                <a:hlinkClick r:id="rId4"/>
              </a:rPr>
              <a:t>https://youtu.be/1XgQcnYwisU?feature=shared </a:t>
            </a:r>
            <a:endParaRPr lang="en-US" dirty="0"/>
          </a:p>
        </p:txBody>
      </p:sp>
      <p:pic>
        <p:nvPicPr>
          <p:cNvPr id="2" name="Online Media 1" descr="Preventing Congenital CMV, play video" title="Preventing Congenital CMV">
            <a:hlinkClick r:id="" action="ppaction://media"/>
            <a:extLst>
              <a:ext uri="{FF2B5EF4-FFF2-40B4-BE49-F238E27FC236}">
                <a16:creationId xmlns:a16="http://schemas.microsoft.com/office/drawing/2014/main" id="{661ED6FE-49E4-BFA1-60BB-40D5A325A9CD}"/>
              </a:ext>
            </a:extLst>
          </p:cNvPr>
          <p:cNvPicPr>
            <a:picLocks noRot="1" noChangeAspect="1"/>
          </p:cNvPicPr>
          <p:nvPr>
            <a:videoFile r:link="rId1"/>
          </p:nvPr>
        </p:nvPicPr>
        <p:blipFill>
          <a:blip r:embed="rId5"/>
          <a:stretch>
            <a:fillRect/>
          </a:stretch>
        </p:blipFill>
        <p:spPr>
          <a:xfrm>
            <a:off x="6096000" y="2410933"/>
            <a:ext cx="5495483" cy="3102521"/>
          </a:xfrm>
          <a:prstGeom prst="rect">
            <a:avLst/>
          </a:prstGeom>
        </p:spPr>
      </p:pic>
    </p:spTree>
    <p:extLst>
      <p:ext uri="{BB962C8B-B14F-4D97-AF65-F5344CB8AC3E}">
        <p14:creationId xmlns:p14="http://schemas.microsoft.com/office/powerpoint/2010/main" val="10664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DAD6-D31A-10C2-D400-08B8A58D4B73}"/>
              </a:ext>
            </a:extLst>
          </p:cNvPr>
          <p:cNvSpPr>
            <a:spLocks noGrp="1"/>
          </p:cNvSpPr>
          <p:nvPr>
            <p:ph type="title"/>
          </p:nvPr>
        </p:nvSpPr>
        <p:spPr/>
        <p:txBody>
          <a:bodyPr/>
          <a:lstStyle/>
          <a:p>
            <a:r>
              <a:rPr lang="en-US" dirty="0"/>
              <a:t>Eligibility for MN Special Education Services</a:t>
            </a:r>
          </a:p>
        </p:txBody>
      </p:sp>
      <p:sp>
        <p:nvSpPr>
          <p:cNvPr id="4" name="Text Placeholder 3">
            <a:extLst>
              <a:ext uri="{FF2B5EF4-FFF2-40B4-BE49-F238E27FC236}">
                <a16:creationId xmlns:a16="http://schemas.microsoft.com/office/drawing/2014/main" id="{4C202C7D-CFE2-2D96-1714-DD551D06B2ED}"/>
              </a:ext>
            </a:extLst>
          </p:cNvPr>
          <p:cNvSpPr>
            <a:spLocks noGrp="1"/>
          </p:cNvSpPr>
          <p:nvPr>
            <p:ph type="body" idx="1"/>
          </p:nvPr>
        </p:nvSpPr>
        <p:spPr/>
        <p:txBody>
          <a:bodyPr/>
          <a:lstStyle/>
          <a:p>
            <a:r>
              <a:rPr lang="en-US" dirty="0"/>
              <a:t>Potential Eligibility under Part C IDEA ​with Congenital CMV Diagnosis. ​</a:t>
            </a:r>
          </a:p>
        </p:txBody>
      </p:sp>
      <p:sp>
        <p:nvSpPr>
          <p:cNvPr id="5" name="Text Placeholder 4">
            <a:extLst>
              <a:ext uri="{FF2B5EF4-FFF2-40B4-BE49-F238E27FC236}">
                <a16:creationId xmlns:a16="http://schemas.microsoft.com/office/drawing/2014/main" id="{DBDA4577-8CF2-BC0A-EBB7-3EF2F98BE836}"/>
              </a:ext>
            </a:extLst>
          </p:cNvPr>
          <p:cNvSpPr>
            <a:spLocks noGrp="1"/>
          </p:cNvSpPr>
          <p:nvPr>
            <p:ph type="body" sz="quarter" idx="10"/>
          </p:nvPr>
        </p:nvSpPr>
        <p:spPr>
          <a:xfrm>
            <a:off x="621632" y="3167655"/>
            <a:ext cx="6204470" cy="2644884"/>
          </a:xfrm>
        </p:spPr>
        <p:txBody>
          <a:bodyPr/>
          <a:lstStyle/>
          <a:p>
            <a:pPr>
              <a:lnSpc>
                <a:spcPct val="100000"/>
              </a:lnSpc>
              <a:spcBef>
                <a:spcPts val="600"/>
              </a:spcBef>
              <a:spcAft>
                <a:spcPts val="1200"/>
              </a:spcAft>
            </a:pPr>
            <a:r>
              <a:rPr lang="en-US" dirty="0"/>
              <a:t>Cytomegalovirus is a known condition to hinder development listed on the Early Intervention Colorado List. (</a:t>
            </a:r>
            <a:r>
              <a:rPr lang="en-US" dirty="0">
                <a:hlinkClick r:id="rId3"/>
              </a:rPr>
              <a:t>Established Conditions Database</a:t>
            </a:r>
            <a:r>
              <a:rPr lang="en-US" dirty="0"/>
              <a:t>)</a:t>
            </a:r>
          </a:p>
          <a:p>
            <a:pPr>
              <a:lnSpc>
                <a:spcPct val="100000"/>
              </a:lnSpc>
              <a:spcBef>
                <a:spcPts val="600"/>
              </a:spcBef>
              <a:spcAft>
                <a:spcPts val="1200"/>
              </a:spcAft>
            </a:pPr>
            <a:r>
              <a:rPr lang="en-US" dirty="0"/>
              <a:t>A congenital CMV diagnosis should have continued monitoring for progressive sensory loss. </a:t>
            </a:r>
          </a:p>
        </p:txBody>
      </p:sp>
      <p:pic>
        <p:nvPicPr>
          <p:cNvPr id="7" name="Google Shape;203;p30" descr="Visual of potential eligibility under Part C with cCMV.  Categorical Disability possibilities include blind/visually impaired, deaf/hard of hearing, deafblind, and physically impaired.  Developmental Delay possibilities include diagnosed condition.">
            <a:extLst>
              <a:ext uri="{FF2B5EF4-FFF2-40B4-BE49-F238E27FC236}">
                <a16:creationId xmlns:a16="http://schemas.microsoft.com/office/drawing/2014/main" id="{FF5B5949-D19F-79FD-C8A8-AE8685502FD4}"/>
              </a:ext>
            </a:extLst>
          </p:cNvPr>
          <p:cNvPicPr preferRelativeResize="0">
            <a:picLocks noGrp="1"/>
          </p:cNvPicPr>
          <p:nvPr>
            <p:ph type="pic" sz="quarter" idx="12"/>
          </p:nvPr>
        </p:nvPicPr>
        <p:blipFill rotWithShape="1">
          <a:blip r:embed="rId4">
            <a:alphaModFix/>
          </a:blip>
          <a:srcRect l="16838" t="-3203" r="16594" b="-3329"/>
          <a:stretch/>
        </p:blipFill>
        <p:spPr>
          <a:xfrm>
            <a:off x="9133366" y="2519914"/>
            <a:ext cx="2444185" cy="3292625"/>
          </a:xfrm>
          <a:prstGeom prst="rect">
            <a:avLst/>
          </a:prstGeom>
          <a:noFill/>
          <a:ln>
            <a:noFill/>
          </a:ln>
        </p:spPr>
      </p:pic>
    </p:spTree>
    <p:extLst>
      <p:ext uri="{BB962C8B-B14F-4D97-AF65-F5344CB8AC3E}">
        <p14:creationId xmlns:p14="http://schemas.microsoft.com/office/powerpoint/2010/main" val="314209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D81C-B072-5046-8C56-718E8750C23E}"/>
              </a:ext>
            </a:extLst>
          </p:cNvPr>
          <p:cNvSpPr>
            <a:spLocks noGrp="1"/>
          </p:cNvSpPr>
          <p:nvPr>
            <p:ph type="title"/>
          </p:nvPr>
        </p:nvSpPr>
        <p:spPr/>
        <p:txBody>
          <a:bodyPr/>
          <a:lstStyle/>
          <a:p>
            <a:r>
              <a:rPr lang="en-US" dirty="0"/>
              <a:t>Continued Monitoring: Hearing</a:t>
            </a:r>
          </a:p>
        </p:txBody>
      </p:sp>
      <p:sp>
        <p:nvSpPr>
          <p:cNvPr id="3" name="Text Placeholder 2">
            <a:extLst>
              <a:ext uri="{FF2B5EF4-FFF2-40B4-BE49-F238E27FC236}">
                <a16:creationId xmlns:a16="http://schemas.microsoft.com/office/drawing/2014/main" id="{ACA11FD2-694C-635A-EED8-CCD5F66DF4BA}"/>
              </a:ext>
            </a:extLst>
          </p:cNvPr>
          <p:cNvSpPr>
            <a:spLocks noGrp="1"/>
          </p:cNvSpPr>
          <p:nvPr>
            <p:ph type="body" sz="quarter" idx="10"/>
          </p:nvPr>
        </p:nvSpPr>
        <p:spPr/>
        <p:txBody>
          <a:bodyPr/>
          <a:lstStyle/>
          <a:p>
            <a:pPr marL="0" indent="0">
              <a:spcAft>
                <a:spcPts val="1200"/>
              </a:spcAft>
              <a:buNone/>
            </a:pPr>
            <a:r>
              <a:rPr lang="en-US" sz="2400" dirty="0"/>
              <a:t>Hearing loss related to CMV can be fluctuating and/or progressive, so it is important that all children have continued and close monitoring with an audiologist to detect changes.</a:t>
            </a:r>
          </a:p>
          <a:p>
            <a:pPr marL="0" indent="0">
              <a:spcAft>
                <a:spcPts val="1200"/>
              </a:spcAft>
              <a:buNone/>
            </a:pPr>
            <a:r>
              <a:rPr lang="en-US" i="1" dirty="0"/>
              <a:t>MDH Early Hearing Detection and Intervention Audiology Guidelines for Infants with Congenital Cytomegalovirus</a:t>
            </a:r>
          </a:p>
        </p:txBody>
      </p:sp>
    </p:spTree>
    <p:extLst>
      <p:ext uri="{BB962C8B-B14F-4D97-AF65-F5344CB8AC3E}">
        <p14:creationId xmlns:p14="http://schemas.microsoft.com/office/powerpoint/2010/main" val="275547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5654B0-96E8-7C92-AA40-9FBB7C0F11C0}"/>
              </a:ext>
            </a:extLst>
          </p:cNvPr>
          <p:cNvSpPr>
            <a:spLocks noGrp="1"/>
          </p:cNvSpPr>
          <p:nvPr>
            <p:ph type="title"/>
          </p:nvPr>
        </p:nvSpPr>
        <p:spPr/>
        <p:txBody>
          <a:bodyPr/>
          <a:lstStyle/>
          <a:p>
            <a:r>
              <a:rPr lang="en" dirty="0"/>
              <a:t>Preparing for this presentation:</a:t>
            </a:r>
            <a:endParaRPr lang="en-US" dirty="0"/>
          </a:p>
        </p:txBody>
      </p:sp>
      <p:sp>
        <p:nvSpPr>
          <p:cNvPr id="11" name="Subtitle 10">
            <a:extLst>
              <a:ext uri="{FF2B5EF4-FFF2-40B4-BE49-F238E27FC236}">
                <a16:creationId xmlns:a16="http://schemas.microsoft.com/office/drawing/2014/main" id="{20F4C46F-2CA4-176C-E33C-E27673D79C38}"/>
              </a:ext>
            </a:extLst>
          </p:cNvPr>
          <p:cNvSpPr>
            <a:spLocks noGrp="1"/>
          </p:cNvSpPr>
          <p:nvPr>
            <p:ph type="body" sz="quarter" idx="10"/>
          </p:nvPr>
        </p:nvSpPr>
        <p:spPr/>
        <p:txBody>
          <a:bodyPr/>
          <a:lstStyle/>
          <a:p>
            <a:pPr marL="457200" indent="-457200" algn="l">
              <a:buFont typeface="+mj-lt"/>
              <a:buAutoNum type="arabicPeriod"/>
            </a:pPr>
            <a:r>
              <a:rPr lang="en-US" dirty="0"/>
              <a:t>Review slides for your own content understanding and ensure you can access the videos/links.</a:t>
            </a:r>
          </a:p>
          <a:p>
            <a:pPr marL="457200" indent="-457200" algn="l">
              <a:buFont typeface="+mj-lt"/>
              <a:buAutoNum type="arabicPeriod"/>
            </a:pPr>
            <a:r>
              <a:rPr lang="en-US" dirty="0"/>
              <a:t>Determine which slides are applicable to share with your audience.</a:t>
            </a:r>
          </a:p>
          <a:p>
            <a:pPr marL="457200" indent="-457200" algn="l">
              <a:buFont typeface="+mj-lt"/>
              <a:buAutoNum type="arabicPeriod"/>
            </a:pPr>
            <a:r>
              <a:rPr lang="en-US" dirty="0"/>
              <a:t>Share congenital CMV handouts/infographics for participants as makes sense for the audience.  Some places to look:</a:t>
            </a:r>
          </a:p>
          <a:p>
            <a:pPr marL="685800" lvl="1" indent="-457200">
              <a:buSzPct val="100000"/>
              <a:buFont typeface="+mj-lt"/>
              <a:buAutoNum type="alphaLcPeriod"/>
            </a:pPr>
            <a:r>
              <a:rPr lang="en-US" dirty="0">
                <a:hlinkClick r:id="rId3"/>
              </a:rPr>
              <a:t>MDH Cytomegalovirus and Congenital Cytomegalovirus </a:t>
            </a:r>
            <a:endParaRPr lang="en-US" dirty="0"/>
          </a:p>
          <a:p>
            <a:pPr marL="685800" lvl="1" indent="-457200">
              <a:buSzPct val="100000"/>
              <a:buFont typeface="+mj-lt"/>
              <a:buAutoNum type="alphaLcPeriod"/>
            </a:pPr>
            <a:r>
              <a:rPr lang="en-US" dirty="0">
                <a:hlinkClick r:id="rId4"/>
              </a:rPr>
              <a:t>MDH The Vivian Act Legislation </a:t>
            </a:r>
            <a:endParaRPr lang="en-US" dirty="0"/>
          </a:p>
          <a:p>
            <a:pPr marL="685800" lvl="1" indent="-457200">
              <a:buSzPct val="100000"/>
              <a:buFont typeface="+mj-lt"/>
              <a:buAutoNum type="alphaLcPeriod"/>
            </a:pPr>
            <a:r>
              <a:rPr lang="en-US" dirty="0">
                <a:hlinkClick r:id="rId5"/>
              </a:rPr>
              <a:t>National CMV Foundation Educational Downloads </a:t>
            </a:r>
            <a:endParaRPr lang="en-US" dirty="0"/>
          </a:p>
          <a:p>
            <a:pPr marL="685800" lvl="1" indent="-457200">
              <a:buSzPct val="100000"/>
              <a:buFont typeface="+mj-lt"/>
              <a:buAutoNum type="alphaLcPeriod"/>
            </a:pPr>
            <a:r>
              <a:rPr lang="en-US" dirty="0">
                <a:hlinkClick r:id="rId6"/>
              </a:rPr>
              <a:t>CDC Cytomegalovirus and Congenital Cytomegalovirus Infection</a:t>
            </a:r>
            <a:endParaRPr lang="en-US" dirty="0"/>
          </a:p>
        </p:txBody>
      </p:sp>
    </p:spTree>
    <p:extLst>
      <p:ext uri="{BB962C8B-B14F-4D97-AF65-F5344CB8AC3E}">
        <p14:creationId xmlns:p14="http://schemas.microsoft.com/office/powerpoint/2010/main" val="163943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A2EB-7884-A12F-F659-40F9011521D5}"/>
              </a:ext>
            </a:extLst>
          </p:cNvPr>
          <p:cNvSpPr>
            <a:spLocks noGrp="1"/>
          </p:cNvSpPr>
          <p:nvPr>
            <p:ph type="title"/>
          </p:nvPr>
        </p:nvSpPr>
        <p:spPr/>
        <p:txBody>
          <a:bodyPr/>
          <a:lstStyle/>
          <a:p>
            <a:r>
              <a:rPr lang="en-US" dirty="0"/>
              <a:t>Continued Monitoring: Vestibular</a:t>
            </a:r>
          </a:p>
        </p:txBody>
      </p:sp>
      <p:sp>
        <p:nvSpPr>
          <p:cNvPr id="3" name="Text Placeholder 2">
            <a:extLst>
              <a:ext uri="{FF2B5EF4-FFF2-40B4-BE49-F238E27FC236}">
                <a16:creationId xmlns:a16="http://schemas.microsoft.com/office/drawing/2014/main" id="{31C236D8-66D5-477B-7E61-34F22E310FAA}"/>
              </a:ext>
            </a:extLst>
          </p:cNvPr>
          <p:cNvSpPr>
            <a:spLocks noGrp="1"/>
          </p:cNvSpPr>
          <p:nvPr>
            <p:ph type="body" sz="quarter" idx="10"/>
          </p:nvPr>
        </p:nvSpPr>
        <p:spPr/>
        <p:txBody>
          <a:bodyPr/>
          <a:lstStyle/>
          <a:p>
            <a:pPr marL="0" indent="0">
              <a:buNone/>
            </a:pPr>
            <a:r>
              <a:rPr lang="en-US" sz="2400" dirty="0"/>
              <a:t>It is recommended that all children with congenital CMV have vestibular screening because they are at an increased risk for vestibular dysfunction that can disrupt their balance and visual gaze.  It is recommended that audiologists include screening for vestibular dysfunction at each follow up visit.</a:t>
            </a:r>
          </a:p>
          <a:p>
            <a:pPr marL="0" indent="0">
              <a:buNone/>
            </a:pPr>
            <a:endParaRPr lang="en-US" sz="2400" dirty="0"/>
          </a:p>
          <a:p>
            <a:pPr marL="0" indent="0">
              <a:buNone/>
            </a:pPr>
            <a:r>
              <a:rPr lang="en-US" i="1" dirty="0"/>
              <a:t>MDH Early Hearing Detection and Intervention Audiology Guidelines for Infants with Congenital Cytomegalovirus</a:t>
            </a:r>
          </a:p>
          <a:p>
            <a:pPr marL="0" indent="0">
              <a:buNone/>
            </a:pPr>
            <a:r>
              <a:rPr lang="en-US" i="1" dirty="0"/>
              <a:t>cCMV Public Health and Policy Conference Series: Pediatric Vestibular Dysfunction</a:t>
            </a:r>
          </a:p>
        </p:txBody>
      </p:sp>
    </p:spTree>
    <p:extLst>
      <p:ext uri="{BB962C8B-B14F-4D97-AF65-F5344CB8AC3E}">
        <p14:creationId xmlns:p14="http://schemas.microsoft.com/office/powerpoint/2010/main" val="90690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0C1A-2BBB-D50F-2770-69306EB9FBD1}"/>
              </a:ext>
            </a:extLst>
          </p:cNvPr>
          <p:cNvSpPr>
            <a:spLocks noGrp="1"/>
          </p:cNvSpPr>
          <p:nvPr>
            <p:ph type="title"/>
          </p:nvPr>
        </p:nvSpPr>
        <p:spPr/>
        <p:txBody>
          <a:bodyPr/>
          <a:lstStyle/>
          <a:p>
            <a:r>
              <a:rPr lang="en-US" dirty="0"/>
              <a:t>Continued Monitoring: Overall Development</a:t>
            </a:r>
          </a:p>
        </p:txBody>
      </p:sp>
      <p:sp>
        <p:nvSpPr>
          <p:cNvPr id="3" name="Text Placeholder 2">
            <a:extLst>
              <a:ext uri="{FF2B5EF4-FFF2-40B4-BE49-F238E27FC236}">
                <a16:creationId xmlns:a16="http://schemas.microsoft.com/office/drawing/2014/main" id="{11DB3548-156E-8BE0-8184-AEA3F8AC32B3}"/>
              </a:ext>
            </a:extLst>
          </p:cNvPr>
          <p:cNvSpPr>
            <a:spLocks noGrp="1"/>
          </p:cNvSpPr>
          <p:nvPr>
            <p:ph type="body" sz="quarter" idx="10"/>
          </p:nvPr>
        </p:nvSpPr>
        <p:spPr/>
        <p:txBody>
          <a:bodyPr/>
          <a:lstStyle/>
          <a:p>
            <a:pPr marL="0" indent="0">
              <a:lnSpc>
                <a:spcPct val="100000"/>
              </a:lnSpc>
              <a:spcAft>
                <a:spcPts val="1200"/>
              </a:spcAft>
              <a:buNone/>
            </a:pPr>
            <a:r>
              <a:rPr lang="en-US" dirty="0"/>
              <a:t>The child’s overall growth and development should be monitored closely.</a:t>
            </a:r>
          </a:p>
          <a:p>
            <a:pPr marL="0" indent="0">
              <a:lnSpc>
                <a:spcPct val="100000"/>
              </a:lnSpc>
              <a:spcAft>
                <a:spcPts val="1200"/>
              </a:spcAft>
              <a:buNone/>
            </a:pPr>
            <a:r>
              <a:rPr lang="en-US" dirty="0"/>
              <a:t>Recent research has shown that children with congenital CMV are more likely to be diagnosed with autism spectrum disorder (ASD) than their peers.  It is recommended that parents and professionals be proactive in monitoring for early signs and doing formal assessments for ASD at appropriate ages.  Families of children with congenital CMV may seek specialized assessments or care from a Developmental Behavioral Pediatrician.</a:t>
            </a:r>
          </a:p>
        </p:txBody>
      </p:sp>
    </p:spTree>
    <p:extLst>
      <p:ext uri="{BB962C8B-B14F-4D97-AF65-F5344CB8AC3E}">
        <p14:creationId xmlns:p14="http://schemas.microsoft.com/office/powerpoint/2010/main" val="202268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708C-EF17-D6C1-0E2E-EE7A0D5CE12D}"/>
              </a:ext>
            </a:extLst>
          </p:cNvPr>
          <p:cNvSpPr>
            <a:spLocks noGrp="1"/>
          </p:cNvSpPr>
          <p:nvPr>
            <p:ph type="title"/>
          </p:nvPr>
        </p:nvSpPr>
        <p:spPr/>
        <p:txBody>
          <a:bodyPr/>
          <a:lstStyle/>
          <a:p>
            <a:r>
              <a:rPr lang="en-US" dirty="0"/>
              <a:t>Parent Stories: Reality and Awareness</a:t>
            </a:r>
          </a:p>
        </p:txBody>
      </p:sp>
      <p:sp>
        <p:nvSpPr>
          <p:cNvPr id="3" name="Text Placeholder 2">
            <a:extLst>
              <a:ext uri="{FF2B5EF4-FFF2-40B4-BE49-F238E27FC236}">
                <a16:creationId xmlns:a16="http://schemas.microsoft.com/office/drawing/2014/main" id="{492E950D-B82D-F3C3-372F-C25250239AEA}"/>
              </a:ext>
            </a:extLst>
          </p:cNvPr>
          <p:cNvSpPr>
            <a:spLocks noGrp="1"/>
          </p:cNvSpPr>
          <p:nvPr>
            <p:ph type="body" sz="quarter" idx="10"/>
          </p:nvPr>
        </p:nvSpPr>
        <p:spPr>
          <a:xfrm>
            <a:off x="616974" y="2422422"/>
            <a:ext cx="4081635" cy="3314700"/>
          </a:xfrm>
        </p:spPr>
        <p:txBody>
          <a:bodyPr anchor="ctr"/>
          <a:lstStyle/>
          <a:p>
            <a:pPr marL="0" lvl="0" indent="0" algn="l" rtl="0">
              <a:spcBef>
                <a:spcPts val="0"/>
              </a:spcBef>
              <a:spcAft>
                <a:spcPts val="0"/>
              </a:spcAft>
              <a:buNone/>
            </a:pPr>
            <a:r>
              <a:rPr lang="en-US" dirty="0"/>
              <a:t>Video (0:39 sec): </a:t>
            </a:r>
          </a:p>
          <a:p>
            <a:pPr marL="0" indent="0">
              <a:buNone/>
            </a:pPr>
            <a:r>
              <a:rPr lang="en-US" dirty="0">
                <a:hlinkClick r:id="rId4"/>
              </a:rPr>
              <a:t>https://youtu.be/WQvaPrB_ff8</a:t>
            </a:r>
            <a:endParaRPr lang="en-US" dirty="0"/>
          </a:p>
        </p:txBody>
      </p:sp>
      <p:pic>
        <p:nvPicPr>
          <p:cNvPr id="7" name="Online Media 6" descr="Parent Stories, Reality and Awareness, play video" title="Cadie - Exhaustion">
            <a:hlinkClick r:id="" action="ppaction://media"/>
            <a:extLst>
              <a:ext uri="{FF2B5EF4-FFF2-40B4-BE49-F238E27FC236}">
                <a16:creationId xmlns:a16="http://schemas.microsoft.com/office/drawing/2014/main" id="{6B922855-1D63-42D1-D4C4-C51A4085229A}"/>
              </a:ext>
            </a:extLst>
          </p:cNvPr>
          <p:cNvPicPr>
            <a:picLocks noRot="1" noChangeAspect="1"/>
          </p:cNvPicPr>
          <p:nvPr>
            <a:videoFile r:link="rId1"/>
          </p:nvPr>
        </p:nvPicPr>
        <p:blipFill>
          <a:blip r:embed="rId5"/>
          <a:stretch>
            <a:fillRect/>
          </a:stretch>
        </p:blipFill>
        <p:spPr>
          <a:xfrm>
            <a:off x="5489998" y="2422422"/>
            <a:ext cx="6101485" cy="3444644"/>
          </a:xfrm>
          <a:prstGeom prst="rect">
            <a:avLst/>
          </a:prstGeom>
        </p:spPr>
      </p:pic>
    </p:spTree>
    <p:extLst>
      <p:ext uri="{BB962C8B-B14F-4D97-AF65-F5344CB8AC3E}">
        <p14:creationId xmlns:p14="http://schemas.microsoft.com/office/powerpoint/2010/main" val="360498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29897-69DB-82C9-F40B-194E4CDA6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CB495-57DF-BFD7-C4C4-3CE6315B1A4E}"/>
              </a:ext>
            </a:extLst>
          </p:cNvPr>
          <p:cNvSpPr>
            <a:spLocks noGrp="1"/>
          </p:cNvSpPr>
          <p:nvPr>
            <p:ph type="title"/>
          </p:nvPr>
        </p:nvSpPr>
        <p:spPr/>
        <p:txBody>
          <a:bodyPr/>
          <a:lstStyle/>
          <a:p>
            <a:r>
              <a:rPr lang="en-US" dirty="0"/>
              <a:t>Parent Stories: </a:t>
            </a:r>
            <a:r>
              <a:rPr lang="en" b="1" dirty="0"/>
              <a:t>Early Intervention</a:t>
            </a:r>
            <a:endParaRPr lang="en-US" dirty="0"/>
          </a:p>
        </p:txBody>
      </p:sp>
      <p:sp>
        <p:nvSpPr>
          <p:cNvPr id="3" name="Text Placeholder 2">
            <a:extLst>
              <a:ext uri="{FF2B5EF4-FFF2-40B4-BE49-F238E27FC236}">
                <a16:creationId xmlns:a16="http://schemas.microsoft.com/office/drawing/2014/main" id="{3182C85B-05CE-70D5-7FDC-E17FE63D142F}"/>
              </a:ext>
            </a:extLst>
          </p:cNvPr>
          <p:cNvSpPr>
            <a:spLocks noGrp="1"/>
          </p:cNvSpPr>
          <p:nvPr>
            <p:ph type="body" sz="quarter" idx="10"/>
          </p:nvPr>
        </p:nvSpPr>
        <p:spPr>
          <a:xfrm>
            <a:off x="616974" y="2422422"/>
            <a:ext cx="5209668" cy="3314700"/>
          </a:xfrm>
        </p:spPr>
        <p:txBody>
          <a:bodyPr anchor="ctr"/>
          <a:lstStyle/>
          <a:p>
            <a:pPr marL="0" lvl="0" indent="0" algn="l" rtl="0">
              <a:spcBef>
                <a:spcPts val="0"/>
              </a:spcBef>
              <a:spcAft>
                <a:spcPts val="0"/>
              </a:spcAft>
              <a:buNone/>
            </a:pPr>
            <a:r>
              <a:rPr lang="en-US" dirty="0"/>
              <a:t>Video (1:06 min, sec): </a:t>
            </a:r>
          </a:p>
          <a:p>
            <a:pPr marL="0" indent="0">
              <a:buNone/>
            </a:pPr>
            <a:r>
              <a:rPr lang="en-US" dirty="0">
                <a:hlinkClick r:id="rId4"/>
              </a:rPr>
              <a:t>https://youtu.be/gkBgi1Tp-JU</a:t>
            </a:r>
            <a:endParaRPr lang="en-US" dirty="0"/>
          </a:p>
        </p:txBody>
      </p:sp>
      <p:pic>
        <p:nvPicPr>
          <p:cNvPr id="6" name="Online Media 5" descr="Parent Stories, Early Intervention, play video" title="Jess - EI and Asymptomatic Child">
            <a:hlinkClick r:id="" action="ppaction://media"/>
            <a:extLst>
              <a:ext uri="{FF2B5EF4-FFF2-40B4-BE49-F238E27FC236}">
                <a16:creationId xmlns:a16="http://schemas.microsoft.com/office/drawing/2014/main" id="{9E76EEC3-5A9A-3260-DD73-6BEC702E85FF}"/>
              </a:ext>
            </a:extLst>
          </p:cNvPr>
          <p:cNvPicPr>
            <a:picLocks noRot="1" noChangeAspect="1"/>
          </p:cNvPicPr>
          <p:nvPr>
            <a:videoFile r:link="rId1"/>
          </p:nvPr>
        </p:nvPicPr>
        <p:blipFill>
          <a:blip r:embed="rId5"/>
          <a:stretch>
            <a:fillRect/>
          </a:stretch>
        </p:blipFill>
        <p:spPr>
          <a:xfrm>
            <a:off x="5979790" y="2422422"/>
            <a:ext cx="5595236" cy="3158837"/>
          </a:xfrm>
          <a:prstGeom prst="rect">
            <a:avLst/>
          </a:prstGeom>
        </p:spPr>
      </p:pic>
    </p:spTree>
    <p:extLst>
      <p:ext uri="{BB962C8B-B14F-4D97-AF65-F5344CB8AC3E}">
        <p14:creationId xmlns:p14="http://schemas.microsoft.com/office/powerpoint/2010/main" val="6021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A931-0338-F135-2373-2BD88584764E}"/>
              </a:ext>
            </a:extLst>
          </p:cNvPr>
          <p:cNvSpPr>
            <a:spLocks noGrp="1"/>
          </p:cNvSpPr>
          <p:nvPr>
            <p:ph type="title"/>
          </p:nvPr>
        </p:nvSpPr>
        <p:spPr/>
        <p:txBody>
          <a:bodyPr/>
          <a:lstStyle/>
          <a:p>
            <a:r>
              <a:rPr lang="fr-FR" dirty="0"/>
              <a:t>IFSP or IEP </a:t>
            </a:r>
            <a:r>
              <a:rPr lang="fr-FR" dirty="0" err="1"/>
              <a:t>Considerations</a:t>
            </a:r>
            <a:r>
              <a:rPr lang="fr-FR" dirty="0"/>
              <a:t>: Document</a:t>
            </a:r>
            <a:endParaRPr lang="en-US" dirty="0"/>
          </a:p>
        </p:txBody>
      </p:sp>
      <p:sp>
        <p:nvSpPr>
          <p:cNvPr id="4" name="Text Placeholder 3">
            <a:extLst>
              <a:ext uri="{FF2B5EF4-FFF2-40B4-BE49-F238E27FC236}">
                <a16:creationId xmlns:a16="http://schemas.microsoft.com/office/drawing/2014/main" id="{0B4D000A-B5C0-5BA2-A6C4-C4EEE8A5D642}"/>
              </a:ext>
            </a:extLst>
          </p:cNvPr>
          <p:cNvSpPr>
            <a:spLocks noGrp="1"/>
          </p:cNvSpPr>
          <p:nvPr>
            <p:ph type="body" idx="1"/>
          </p:nvPr>
        </p:nvSpPr>
        <p:spPr>
          <a:xfrm>
            <a:off x="612489" y="2412683"/>
            <a:ext cx="9477809" cy="583735"/>
          </a:xfrm>
        </p:spPr>
        <p:txBody>
          <a:bodyPr/>
          <a:lstStyle/>
          <a:p>
            <a:r>
              <a:rPr lang="en-US" dirty="0"/>
              <a:t>It is important to document the congenital CMV diagnosis in </a:t>
            </a:r>
            <a:r>
              <a:rPr lang="en-US" u="sng" dirty="0"/>
              <a:t>every</a:t>
            </a:r>
            <a:r>
              <a:rPr lang="en-US" dirty="0"/>
              <a:t> IFSP or IEP and update with symptoms:</a:t>
            </a:r>
          </a:p>
        </p:txBody>
      </p:sp>
      <p:sp>
        <p:nvSpPr>
          <p:cNvPr id="5" name="Text Placeholder 4">
            <a:extLst>
              <a:ext uri="{FF2B5EF4-FFF2-40B4-BE49-F238E27FC236}">
                <a16:creationId xmlns:a16="http://schemas.microsoft.com/office/drawing/2014/main" id="{3069E33E-C059-C98E-8D40-7A2E12205C5D}"/>
              </a:ext>
            </a:extLst>
          </p:cNvPr>
          <p:cNvSpPr>
            <a:spLocks noGrp="1"/>
          </p:cNvSpPr>
          <p:nvPr>
            <p:ph type="body" sz="quarter" idx="10"/>
          </p:nvPr>
        </p:nvSpPr>
        <p:spPr>
          <a:xfrm>
            <a:off x="621631" y="3221665"/>
            <a:ext cx="10053457" cy="2465696"/>
          </a:xfrm>
        </p:spPr>
        <p:txBody>
          <a:bodyPr/>
          <a:lstStyle/>
          <a:p>
            <a:r>
              <a:rPr lang="en-US" dirty="0"/>
              <a:t>This ensures the child’s diagnosis is not ‘lost’ from report to report and/or case manager to case manager.</a:t>
            </a:r>
          </a:p>
          <a:p>
            <a:r>
              <a:rPr lang="en-US" dirty="0"/>
              <a:t>Provides necessary information for the child’s team to ensure proper development monitoring, health care follow-up and supports.</a:t>
            </a:r>
          </a:p>
        </p:txBody>
      </p:sp>
    </p:spTree>
    <p:extLst>
      <p:ext uri="{BB962C8B-B14F-4D97-AF65-F5344CB8AC3E}">
        <p14:creationId xmlns:p14="http://schemas.microsoft.com/office/powerpoint/2010/main" val="222822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CA3E-61F8-C021-41A6-94F017D1E62A}"/>
              </a:ext>
            </a:extLst>
          </p:cNvPr>
          <p:cNvSpPr>
            <a:spLocks noGrp="1"/>
          </p:cNvSpPr>
          <p:nvPr>
            <p:ph type="title"/>
          </p:nvPr>
        </p:nvSpPr>
        <p:spPr/>
        <p:txBody>
          <a:bodyPr/>
          <a:lstStyle/>
          <a:p>
            <a:r>
              <a:rPr lang="en-US" dirty="0"/>
              <a:t>IFSP or IEP Considerations: Impact Statement</a:t>
            </a:r>
          </a:p>
        </p:txBody>
      </p:sp>
      <p:sp>
        <p:nvSpPr>
          <p:cNvPr id="3" name="Text Placeholder 2">
            <a:extLst>
              <a:ext uri="{FF2B5EF4-FFF2-40B4-BE49-F238E27FC236}">
                <a16:creationId xmlns:a16="http://schemas.microsoft.com/office/drawing/2014/main" id="{085A3AA9-EED5-56AD-0461-A9C4EDCCF153}"/>
              </a:ext>
            </a:extLst>
          </p:cNvPr>
          <p:cNvSpPr>
            <a:spLocks noGrp="1"/>
          </p:cNvSpPr>
          <p:nvPr>
            <p:ph type="body" idx="1"/>
          </p:nvPr>
        </p:nvSpPr>
        <p:spPr/>
        <p:txBody>
          <a:bodyPr/>
          <a:lstStyle/>
          <a:p>
            <a:r>
              <a:rPr lang="en-US" dirty="0"/>
              <a:t>Importance for all service providers to be aware of congenital CMV possible impacts:</a:t>
            </a:r>
          </a:p>
        </p:txBody>
      </p:sp>
      <p:sp>
        <p:nvSpPr>
          <p:cNvPr id="4" name="Text Placeholder 3">
            <a:extLst>
              <a:ext uri="{FF2B5EF4-FFF2-40B4-BE49-F238E27FC236}">
                <a16:creationId xmlns:a16="http://schemas.microsoft.com/office/drawing/2014/main" id="{1541D260-3E04-178C-DA77-23E62D5566F3}"/>
              </a:ext>
            </a:extLst>
          </p:cNvPr>
          <p:cNvSpPr>
            <a:spLocks noGrp="1"/>
          </p:cNvSpPr>
          <p:nvPr>
            <p:ph type="body" sz="quarter" idx="10"/>
          </p:nvPr>
        </p:nvSpPr>
        <p:spPr>
          <a:xfrm>
            <a:off x="621632" y="3071958"/>
            <a:ext cx="10117252" cy="3089691"/>
          </a:xfrm>
        </p:spPr>
        <p:txBody>
          <a:bodyPr/>
          <a:lstStyle/>
          <a:p>
            <a:pPr>
              <a:lnSpc>
                <a:spcPct val="100000"/>
              </a:lnSpc>
              <a:spcAft>
                <a:spcPts val="600"/>
              </a:spcAft>
            </a:pPr>
            <a:r>
              <a:rPr lang="en-US" dirty="0"/>
              <a:t>Awareness of how cCMV might affect a child</a:t>
            </a:r>
          </a:p>
          <a:p>
            <a:pPr>
              <a:lnSpc>
                <a:spcPct val="100000"/>
              </a:lnSpc>
              <a:spcAft>
                <a:spcPts val="600"/>
              </a:spcAft>
            </a:pPr>
            <a:r>
              <a:rPr lang="en-US" dirty="0"/>
              <a:t>Awareness of how cCMV might manifest over time</a:t>
            </a:r>
          </a:p>
          <a:p>
            <a:pPr>
              <a:lnSpc>
                <a:spcPct val="100000"/>
              </a:lnSpc>
              <a:spcAft>
                <a:spcPts val="600"/>
              </a:spcAft>
            </a:pPr>
            <a:r>
              <a:rPr lang="en-US" dirty="0"/>
              <a:t>Awareness of how a cCMV diagnosis could be impacting the child’s caregivers </a:t>
            </a:r>
          </a:p>
          <a:p>
            <a:pPr>
              <a:lnSpc>
                <a:spcPct val="100000"/>
              </a:lnSpc>
              <a:spcAft>
                <a:spcPts val="600"/>
              </a:spcAft>
            </a:pPr>
            <a:r>
              <a:rPr lang="en-US" dirty="0"/>
              <a:t>Importance of quality monitoring of all areas of development to quickly address any areas of need if they arise.</a:t>
            </a:r>
          </a:p>
          <a:p>
            <a:pPr>
              <a:lnSpc>
                <a:spcPct val="100000"/>
              </a:lnSpc>
              <a:spcAft>
                <a:spcPts val="600"/>
              </a:spcAft>
            </a:pPr>
            <a:r>
              <a:rPr lang="en-US" dirty="0"/>
              <a:t>Practitioners share relevant information in a timely manner with caregivers and connect to resources and other families</a:t>
            </a:r>
          </a:p>
        </p:txBody>
      </p:sp>
    </p:spTree>
    <p:extLst>
      <p:ext uri="{BB962C8B-B14F-4D97-AF65-F5344CB8AC3E}">
        <p14:creationId xmlns:p14="http://schemas.microsoft.com/office/powerpoint/2010/main" val="198215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F050-A4C5-3DB8-FE35-6CB973EB8B21}"/>
              </a:ext>
            </a:extLst>
          </p:cNvPr>
          <p:cNvSpPr>
            <a:spLocks noGrp="1"/>
          </p:cNvSpPr>
          <p:nvPr>
            <p:ph type="title"/>
          </p:nvPr>
        </p:nvSpPr>
        <p:spPr/>
        <p:txBody>
          <a:bodyPr/>
          <a:lstStyle/>
          <a:p>
            <a:r>
              <a:rPr lang="en-US" dirty="0"/>
              <a:t>IFSP or IEP Considerations: Impact Statement Example</a:t>
            </a:r>
          </a:p>
        </p:txBody>
      </p:sp>
      <p:sp>
        <p:nvSpPr>
          <p:cNvPr id="3" name="Text Placeholder 2">
            <a:extLst>
              <a:ext uri="{FF2B5EF4-FFF2-40B4-BE49-F238E27FC236}">
                <a16:creationId xmlns:a16="http://schemas.microsoft.com/office/drawing/2014/main" id="{C9306A4F-57B0-B9A9-924E-36FDC7099767}"/>
              </a:ext>
            </a:extLst>
          </p:cNvPr>
          <p:cNvSpPr>
            <a:spLocks noGrp="1"/>
          </p:cNvSpPr>
          <p:nvPr>
            <p:ph type="body" sz="quarter" idx="10"/>
          </p:nvPr>
        </p:nvSpPr>
        <p:spPr/>
        <p:txBody>
          <a:bodyPr/>
          <a:lstStyle/>
          <a:p>
            <a:pPr marL="0" indent="0">
              <a:lnSpc>
                <a:spcPct val="100000"/>
              </a:lnSpc>
              <a:spcAft>
                <a:spcPts val="1200"/>
              </a:spcAft>
              <a:buNone/>
            </a:pPr>
            <a:r>
              <a:rPr lang="en-US" b="1" dirty="0">
                <a:highlight>
                  <a:srgbClr val="FFFF00"/>
                </a:highlight>
              </a:rPr>
              <a:t>[Name] </a:t>
            </a:r>
            <a:r>
              <a:rPr lang="en-US" dirty="0"/>
              <a:t>was born with congenital cytomegalovirus (cCMV), which is a viral infection [he/she] caught in utero.  Children with congenital CMV are at higher risk of developmental delays and differences due to the virus impacting their in-utero development.  Some of the effects of congenital CMV on a child’s development can be apparent early in infancy, whereas other impacts may appear later on in childhood.  In </a:t>
            </a:r>
            <a:r>
              <a:rPr lang="en-US" b="1" dirty="0">
                <a:highlight>
                  <a:srgbClr val="FFFF00"/>
                </a:highlight>
              </a:rPr>
              <a:t>[name] </a:t>
            </a:r>
            <a:r>
              <a:rPr lang="en-US" dirty="0"/>
              <a:t>case, they have the following apparent impacts of congenital CMV</a:t>
            </a:r>
            <a:r>
              <a:rPr lang="en-US" dirty="0">
                <a:highlight>
                  <a:srgbClr val="FFFF00"/>
                </a:highlight>
              </a:rPr>
              <a:t>: </a:t>
            </a:r>
            <a:r>
              <a:rPr lang="en-US" b="1" dirty="0">
                <a:highlight>
                  <a:srgbClr val="FFFF00"/>
                </a:highlight>
              </a:rPr>
              <a:t>[list known impacts]</a:t>
            </a:r>
            <a:r>
              <a:rPr lang="en-US" dirty="0"/>
              <a:t>.  Children with congenital CMV are also at greater risk of developing new onset or progressive hearing loss, autism spectrum disorder, and learning difficulties that may not be apparent early in life.  Of note, children with congenital CMV have lower rates of ‘success’ with using Listening and Spoken Language strategies only, therefore multimodal language learning strategies are paramount.</a:t>
            </a:r>
          </a:p>
        </p:txBody>
      </p:sp>
    </p:spTree>
    <p:extLst>
      <p:ext uri="{BB962C8B-B14F-4D97-AF65-F5344CB8AC3E}">
        <p14:creationId xmlns:p14="http://schemas.microsoft.com/office/powerpoint/2010/main" val="1384311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6B7E-E62F-AE27-5FF8-3DF86E0317DB}"/>
              </a:ext>
            </a:extLst>
          </p:cNvPr>
          <p:cNvSpPr>
            <a:spLocks noGrp="1"/>
          </p:cNvSpPr>
          <p:nvPr>
            <p:ph type="title"/>
          </p:nvPr>
        </p:nvSpPr>
        <p:spPr/>
        <p:txBody>
          <a:bodyPr/>
          <a:lstStyle/>
          <a:p>
            <a:r>
              <a:rPr lang="en-US" dirty="0"/>
              <a:t>IFSP or IEP Considerations: Impact Statement possible known impacts</a:t>
            </a:r>
          </a:p>
        </p:txBody>
      </p:sp>
      <p:sp>
        <p:nvSpPr>
          <p:cNvPr id="3" name="Text Placeholder 2">
            <a:extLst>
              <a:ext uri="{FF2B5EF4-FFF2-40B4-BE49-F238E27FC236}">
                <a16:creationId xmlns:a16="http://schemas.microsoft.com/office/drawing/2014/main" id="{1DD1F86A-0DD4-1604-5918-47ACEC3CFE06}"/>
              </a:ext>
            </a:extLst>
          </p:cNvPr>
          <p:cNvSpPr>
            <a:spLocks noGrp="1"/>
          </p:cNvSpPr>
          <p:nvPr>
            <p:ph type="body" sz="quarter" idx="10"/>
          </p:nvPr>
        </p:nvSpPr>
        <p:spPr>
          <a:xfrm>
            <a:off x="613887" y="2420167"/>
            <a:ext cx="10978994" cy="3661656"/>
          </a:xfrm>
        </p:spPr>
        <p:txBody>
          <a:bodyPr tIns="182880"/>
          <a:lstStyle/>
          <a:p>
            <a:pPr>
              <a:spcBef>
                <a:spcPts val="0"/>
              </a:spcBef>
              <a:spcAft>
                <a:spcPts val="600"/>
              </a:spcAft>
            </a:pPr>
            <a:r>
              <a:rPr lang="en-US" dirty="0"/>
              <a:t>Hearing loss</a:t>
            </a:r>
          </a:p>
          <a:p>
            <a:pPr>
              <a:spcBef>
                <a:spcPts val="0"/>
              </a:spcBef>
              <a:spcAft>
                <a:spcPts val="600"/>
              </a:spcAft>
            </a:pPr>
            <a:r>
              <a:rPr lang="en-US" dirty="0"/>
              <a:t>Vision loss</a:t>
            </a:r>
          </a:p>
          <a:p>
            <a:pPr>
              <a:spcBef>
                <a:spcPts val="0"/>
              </a:spcBef>
              <a:spcAft>
                <a:spcPts val="600"/>
              </a:spcAft>
            </a:pPr>
            <a:r>
              <a:rPr lang="en-US" dirty="0"/>
              <a:t>Seizures</a:t>
            </a:r>
          </a:p>
          <a:p>
            <a:pPr>
              <a:spcBef>
                <a:spcPts val="0"/>
              </a:spcBef>
              <a:spcAft>
                <a:spcPts val="600"/>
              </a:spcAft>
            </a:pPr>
            <a:r>
              <a:rPr lang="en-US" dirty="0"/>
              <a:t>Cerebral Palsy</a:t>
            </a:r>
          </a:p>
          <a:p>
            <a:pPr>
              <a:spcBef>
                <a:spcPts val="0"/>
              </a:spcBef>
              <a:spcAft>
                <a:spcPts val="600"/>
              </a:spcAft>
            </a:pPr>
            <a:r>
              <a:rPr lang="en-US" dirty="0"/>
              <a:t>Low Tone</a:t>
            </a:r>
          </a:p>
          <a:p>
            <a:pPr>
              <a:spcBef>
                <a:spcPts val="0"/>
              </a:spcBef>
              <a:spcAft>
                <a:spcPts val="600"/>
              </a:spcAft>
            </a:pPr>
            <a:r>
              <a:rPr lang="en-US" dirty="0"/>
              <a:t>Delayed Gross Motor milestones</a:t>
            </a:r>
          </a:p>
          <a:p>
            <a:pPr>
              <a:spcBef>
                <a:spcPts val="0"/>
              </a:spcBef>
              <a:spcAft>
                <a:spcPts val="600"/>
              </a:spcAft>
            </a:pPr>
            <a:r>
              <a:rPr lang="en-US" dirty="0"/>
              <a:t>Speech/Language/Communication delay</a:t>
            </a:r>
          </a:p>
          <a:p>
            <a:pPr>
              <a:spcBef>
                <a:spcPts val="0"/>
              </a:spcBef>
              <a:spcAft>
                <a:spcPts val="600"/>
              </a:spcAft>
            </a:pPr>
            <a:r>
              <a:rPr lang="en-US" dirty="0"/>
              <a:t>Behavioral difficulties</a:t>
            </a:r>
          </a:p>
          <a:p>
            <a:pPr>
              <a:spcBef>
                <a:spcPts val="0"/>
              </a:spcBef>
              <a:spcAft>
                <a:spcPts val="600"/>
              </a:spcAft>
            </a:pPr>
            <a:r>
              <a:rPr lang="en-US" dirty="0"/>
              <a:t>Global Developmental Delay</a:t>
            </a:r>
          </a:p>
          <a:p>
            <a:pPr>
              <a:spcBef>
                <a:spcPts val="0"/>
              </a:spcBef>
              <a:spcAft>
                <a:spcPts val="600"/>
              </a:spcAft>
            </a:pPr>
            <a:r>
              <a:rPr lang="en-US" dirty="0"/>
              <a:t>Other</a:t>
            </a:r>
          </a:p>
        </p:txBody>
      </p:sp>
    </p:spTree>
    <p:extLst>
      <p:ext uri="{BB962C8B-B14F-4D97-AF65-F5344CB8AC3E}">
        <p14:creationId xmlns:p14="http://schemas.microsoft.com/office/powerpoint/2010/main" val="815446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A284-0106-B32B-5012-A74F49F012EB}"/>
              </a:ext>
            </a:extLst>
          </p:cNvPr>
          <p:cNvSpPr>
            <a:spLocks noGrp="1"/>
          </p:cNvSpPr>
          <p:nvPr>
            <p:ph type="title"/>
          </p:nvPr>
        </p:nvSpPr>
        <p:spPr/>
        <p:txBody>
          <a:bodyPr/>
          <a:lstStyle/>
          <a:p>
            <a:r>
              <a:rPr lang="en-US" dirty="0"/>
              <a:t>IFSP or IEP Considerations: Impact Statement Additions (based on areas of need)</a:t>
            </a:r>
          </a:p>
        </p:txBody>
      </p:sp>
      <p:sp>
        <p:nvSpPr>
          <p:cNvPr id="3" name="Text Placeholder 2">
            <a:extLst>
              <a:ext uri="{FF2B5EF4-FFF2-40B4-BE49-F238E27FC236}">
                <a16:creationId xmlns:a16="http://schemas.microsoft.com/office/drawing/2014/main" id="{DFA98609-6A6F-ED52-D28E-AB640E652749}"/>
              </a:ext>
            </a:extLst>
          </p:cNvPr>
          <p:cNvSpPr>
            <a:spLocks noGrp="1"/>
          </p:cNvSpPr>
          <p:nvPr>
            <p:ph type="body" idx="1"/>
          </p:nvPr>
        </p:nvSpPr>
        <p:spPr/>
        <p:txBody>
          <a:bodyPr/>
          <a:lstStyle/>
          <a:p>
            <a:r>
              <a:rPr lang="en-US" dirty="0"/>
              <a:t>Examples:</a:t>
            </a:r>
          </a:p>
        </p:txBody>
      </p:sp>
      <p:sp>
        <p:nvSpPr>
          <p:cNvPr id="4" name="Text Placeholder 3">
            <a:extLst>
              <a:ext uri="{FF2B5EF4-FFF2-40B4-BE49-F238E27FC236}">
                <a16:creationId xmlns:a16="http://schemas.microsoft.com/office/drawing/2014/main" id="{07434F36-47FC-3B3A-1A1B-1E7D31628F54}"/>
              </a:ext>
            </a:extLst>
          </p:cNvPr>
          <p:cNvSpPr>
            <a:spLocks noGrp="1"/>
          </p:cNvSpPr>
          <p:nvPr>
            <p:ph type="body" sz="quarter" idx="10"/>
          </p:nvPr>
        </p:nvSpPr>
        <p:spPr/>
        <p:txBody>
          <a:bodyPr/>
          <a:lstStyle/>
          <a:p>
            <a:r>
              <a:rPr lang="en-US" b="1" dirty="0">
                <a:highlight>
                  <a:srgbClr val="FFFF00"/>
                </a:highlight>
              </a:rPr>
              <a:t>[Name’s] </a:t>
            </a:r>
            <a:r>
              <a:rPr lang="en-US" dirty="0"/>
              <a:t>speech and language delays impact their ability to communicate and express themselves effectively.</a:t>
            </a:r>
          </a:p>
          <a:p>
            <a:r>
              <a:rPr lang="en-US" b="1" dirty="0">
                <a:highlight>
                  <a:srgbClr val="FFFF00"/>
                </a:highlight>
              </a:rPr>
              <a:t>[Name’s] </a:t>
            </a:r>
            <a:r>
              <a:rPr lang="en-US" dirty="0"/>
              <a:t>hearing difference impacts their ability to understand and follow verbal instructions in the classroom.</a:t>
            </a:r>
          </a:p>
          <a:p>
            <a:r>
              <a:rPr lang="en-US" b="1" dirty="0">
                <a:highlight>
                  <a:srgbClr val="FFFF00"/>
                </a:highlight>
              </a:rPr>
              <a:t>[Name’s] </a:t>
            </a:r>
            <a:r>
              <a:rPr lang="en-US" dirty="0"/>
              <a:t>hearing difference impacts their ability to naturally acquire language through implicit learning of what is happening around them.</a:t>
            </a:r>
          </a:p>
          <a:p>
            <a:r>
              <a:rPr lang="en-US" b="1" dirty="0">
                <a:highlight>
                  <a:srgbClr val="FFFF00"/>
                </a:highlight>
              </a:rPr>
              <a:t>[Name’s] </a:t>
            </a:r>
            <a:r>
              <a:rPr lang="en-US" dirty="0"/>
              <a:t>vision loss impacts their ability to navigate within spaces.</a:t>
            </a:r>
          </a:p>
        </p:txBody>
      </p:sp>
    </p:spTree>
    <p:extLst>
      <p:ext uri="{BB962C8B-B14F-4D97-AF65-F5344CB8AC3E}">
        <p14:creationId xmlns:p14="http://schemas.microsoft.com/office/powerpoint/2010/main" val="2813569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6C78-37A4-C9B8-0D67-B7A10B50282F}"/>
              </a:ext>
            </a:extLst>
          </p:cNvPr>
          <p:cNvSpPr>
            <a:spLocks noGrp="1"/>
          </p:cNvSpPr>
          <p:nvPr>
            <p:ph type="title"/>
          </p:nvPr>
        </p:nvSpPr>
        <p:spPr/>
        <p:txBody>
          <a:bodyPr/>
          <a:lstStyle/>
          <a:p>
            <a:r>
              <a:rPr lang="en-US" dirty="0"/>
              <a:t>Parent Stories: Language Access</a:t>
            </a:r>
          </a:p>
        </p:txBody>
      </p:sp>
      <p:sp>
        <p:nvSpPr>
          <p:cNvPr id="3" name="Text Placeholder 2">
            <a:extLst>
              <a:ext uri="{FF2B5EF4-FFF2-40B4-BE49-F238E27FC236}">
                <a16:creationId xmlns:a16="http://schemas.microsoft.com/office/drawing/2014/main" id="{6C0AE34A-3943-6FEF-B927-336E0720A3E3}"/>
              </a:ext>
            </a:extLst>
          </p:cNvPr>
          <p:cNvSpPr>
            <a:spLocks noGrp="1"/>
          </p:cNvSpPr>
          <p:nvPr>
            <p:ph type="body" sz="quarter" idx="10"/>
          </p:nvPr>
        </p:nvSpPr>
        <p:spPr>
          <a:xfrm>
            <a:off x="616974" y="2422422"/>
            <a:ext cx="4166041" cy="3314700"/>
          </a:xfrm>
        </p:spPr>
        <p:txBody>
          <a:bodyPr anchor="ctr"/>
          <a:lstStyle/>
          <a:p>
            <a:pPr marL="0" lvl="0" indent="0" algn="l" rtl="0">
              <a:spcBef>
                <a:spcPts val="0"/>
              </a:spcBef>
              <a:spcAft>
                <a:spcPts val="0"/>
              </a:spcAft>
              <a:buNone/>
            </a:pPr>
            <a:r>
              <a:rPr lang="en-US" dirty="0"/>
              <a:t>Video (0:39 sec): </a:t>
            </a:r>
          </a:p>
          <a:p>
            <a:pPr marL="0" indent="0">
              <a:buNone/>
            </a:pPr>
            <a:r>
              <a:rPr lang="en-US" dirty="0">
                <a:hlinkClick r:id="rId4"/>
              </a:rPr>
              <a:t>https://youtu.be/-ZxDq2W03jY </a:t>
            </a:r>
            <a:endParaRPr lang="en-US" dirty="0"/>
          </a:p>
        </p:txBody>
      </p:sp>
      <p:pic>
        <p:nvPicPr>
          <p:cNvPr id="7" name="Online Media 6" descr="Parent Stories, Language Access, play video" title="Julie - Language  Deprivation">
            <a:hlinkClick r:id="" action="ppaction://media"/>
            <a:extLst>
              <a:ext uri="{FF2B5EF4-FFF2-40B4-BE49-F238E27FC236}">
                <a16:creationId xmlns:a16="http://schemas.microsoft.com/office/drawing/2014/main" id="{80EC4F6B-FFFD-05B8-E1D2-DBD311E930A1}"/>
              </a:ext>
            </a:extLst>
          </p:cNvPr>
          <p:cNvPicPr>
            <a:picLocks noRot="1" noChangeAspect="1"/>
          </p:cNvPicPr>
          <p:nvPr>
            <a:videoFile r:link="rId1"/>
          </p:nvPr>
        </p:nvPicPr>
        <p:blipFill>
          <a:blip r:embed="rId5"/>
          <a:stretch>
            <a:fillRect/>
          </a:stretch>
        </p:blipFill>
        <p:spPr>
          <a:xfrm>
            <a:off x="5719156" y="2422422"/>
            <a:ext cx="5855870" cy="3305980"/>
          </a:xfrm>
          <a:prstGeom prst="rect">
            <a:avLst/>
          </a:prstGeom>
        </p:spPr>
      </p:pic>
    </p:spTree>
    <p:extLst>
      <p:ext uri="{BB962C8B-B14F-4D97-AF65-F5344CB8AC3E}">
        <p14:creationId xmlns:p14="http://schemas.microsoft.com/office/powerpoint/2010/main" val="17140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0F6270-88F6-AA12-22F1-857B250B2A4C}"/>
              </a:ext>
            </a:extLst>
          </p:cNvPr>
          <p:cNvSpPr>
            <a:spLocks noGrp="1"/>
          </p:cNvSpPr>
          <p:nvPr>
            <p:ph type="ctrTitle"/>
          </p:nvPr>
        </p:nvSpPr>
        <p:spPr>
          <a:xfrm>
            <a:off x="2416954" y="2402700"/>
            <a:ext cx="8520600" cy="2052600"/>
          </a:xfrm>
        </p:spPr>
        <p:txBody>
          <a:bodyPr/>
          <a:lstStyle/>
          <a:p>
            <a:r>
              <a:rPr lang="en-US" sz="5400" dirty="0"/>
              <a:t>What is congenital CMV and why it is important?</a:t>
            </a:r>
          </a:p>
        </p:txBody>
      </p:sp>
      <p:pic>
        <p:nvPicPr>
          <p:cNvPr id="18" name="Picture Placeholder 17" descr="MN low incidence projects logo. A red map of the state of Minnesota divided into regions (1 &amp; 2, 3, 4, 5 &amp; 7, 6 &amp; 8, 9, 10, and 11) wrapped with words in blue &quot;Minnesota Low Incidence Projects&quot;.">
            <a:extLst>
              <a:ext uri="{FF2B5EF4-FFF2-40B4-BE49-F238E27FC236}">
                <a16:creationId xmlns:a16="http://schemas.microsoft.com/office/drawing/2014/main" id="{63C7DE25-3341-E28E-BE79-8149B648152C}"/>
              </a:ext>
            </a:extLst>
          </p:cNvPr>
          <p:cNvPicPr>
            <a:picLocks noGrp="1" noChangeAspect="1"/>
          </p:cNvPicPr>
          <p:nvPr>
            <p:ph type="pic" sz="quarter" idx="12"/>
          </p:nvPr>
        </p:nvPicPr>
        <p:blipFill>
          <a:blip r:embed="rId3"/>
          <a:srcRect l="5503" t="1820" r="-1" b="-5122"/>
          <a:stretch/>
        </p:blipFill>
        <p:spPr>
          <a:xfrm>
            <a:off x="695084" y="1912745"/>
            <a:ext cx="1601914" cy="1360968"/>
          </a:xfrm>
        </p:spPr>
      </p:pic>
      <p:pic>
        <p:nvPicPr>
          <p:cNvPr id="10" name="Google Shape;70;p15" descr="A clipart of a brain with a cape with the words: Knowledge is Power">
            <a:extLst>
              <a:ext uri="{FF2B5EF4-FFF2-40B4-BE49-F238E27FC236}">
                <a16:creationId xmlns:a16="http://schemas.microsoft.com/office/drawing/2014/main" id="{BC1DBFE0-FF1C-B55F-2BB0-78B5EC0D80E4}"/>
              </a:ext>
            </a:extLst>
          </p:cNvPr>
          <p:cNvPicPr preferRelativeResize="0">
            <a:picLocks noGrp="1"/>
          </p:cNvPicPr>
          <p:nvPr>
            <p:ph type="pic" sz="quarter" idx="13"/>
          </p:nvPr>
        </p:nvPicPr>
        <p:blipFill>
          <a:blip r:embed="rId4"/>
          <a:srcRect l="10534" t="7502" r="6901" b="12303"/>
          <a:stretch/>
        </p:blipFill>
        <p:spPr>
          <a:xfrm>
            <a:off x="642859" y="3560375"/>
            <a:ext cx="1654139" cy="1372813"/>
          </a:xfrm>
          <a:prstGeom prst="rect">
            <a:avLst/>
          </a:prstGeom>
          <a:noFill/>
          <a:ln>
            <a:noFill/>
          </a:ln>
        </p:spPr>
      </p:pic>
    </p:spTree>
    <p:extLst>
      <p:ext uri="{BB962C8B-B14F-4D97-AF65-F5344CB8AC3E}">
        <p14:creationId xmlns:p14="http://schemas.microsoft.com/office/powerpoint/2010/main" val="1167532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A29D3-5912-7A4B-B6C7-FD6B158DF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6BA74-DC14-706E-4695-9402EEBDCF50}"/>
              </a:ext>
            </a:extLst>
          </p:cNvPr>
          <p:cNvSpPr>
            <a:spLocks noGrp="1"/>
          </p:cNvSpPr>
          <p:nvPr>
            <p:ph type="title"/>
          </p:nvPr>
        </p:nvSpPr>
        <p:spPr/>
        <p:txBody>
          <a:bodyPr/>
          <a:lstStyle/>
          <a:p>
            <a:r>
              <a:rPr lang="en-US" dirty="0"/>
              <a:t>Parent Stories: Words Matter</a:t>
            </a:r>
          </a:p>
        </p:txBody>
      </p:sp>
      <p:sp>
        <p:nvSpPr>
          <p:cNvPr id="3" name="Text Placeholder 2">
            <a:extLst>
              <a:ext uri="{FF2B5EF4-FFF2-40B4-BE49-F238E27FC236}">
                <a16:creationId xmlns:a16="http://schemas.microsoft.com/office/drawing/2014/main" id="{AB58F873-7001-CABA-7330-FD270FE96797}"/>
              </a:ext>
            </a:extLst>
          </p:cNvPr>
          <p:cNvSpPr>
            <a:spLocks noGrp="1"/>
          </p:cNvSpPr>
          <p:nvPr>
            <p:ph type="body" sz="quarter" idx="10"/>
          </p:nvPr>
        </p:nvSpPr>
        <p:spPr>
          <a:xfrm>
            <a:off x="616974" y="2422422"/>
            <a:ext cx="4728749" cy="3314700"/>
          </a:xfrm>
        </p:spPr>
        <p:txBody>
          <a:bodyPr anchor="ctr"/>
          <a:lstStyle/>
          <a:p>
            <a:pPr marL="0" lvl="0" indent="0" algn="l" rtl="0">
              <a:spcBef>
                <a:spcPts val="0"/>
              </a:spcBef>
              <a:spcAft>
                <a:spcPts val="0"/>
              </a:spcAft>
              <a:buNone/>
            </a:pPr>
            <a:r>
              <a:rPr lang="en-US" dirty="0"/>
              <a:t>Video (1:21 min, sec): </a:t>
            </a:r>
          </a:p>
          <a:p>
            <a:pPr marL="0" indent="0">
              <a:buNone/>
            </a:pPr>
            <a:r>
              <a:rPr lang="en-US" dirty="0">
                <a:hlinkClick r:id="rId4"/>
              </a:rPr>
              <a:t>https://youtu.be/rRs-4csLCy0 </a:t>
            </a:r>
            <a:endParaRPr lang="en-US" dirty="0"/>
          </a:p>
        </p:txBody>
      </p:sp>
      <p:pic>
        <p:nvPicPr>
          <p:cNvPr id="6" name="Online Media 5" descr="Parent Stories, Words Matter, play video" title="Julie - ENT">
            <a:hlinkClick r:id="" action="ppaction://media"/>
            <a:extLst>
              <a:ext uri="{FF2B5EF4-FFF2-40B4-BE49-F238E27FC236}">
                <a16:creationId xmlns:a16="http://schemas.microsoft.com/office/drawing/2014/main" id="{2EBC4746-3DB7-2C3C-38D1-CF8062DA7C2F}"/>
              </a:ext>
            </a:extLst>
          </p:cNvPr>
          <p:cNvPicPr>
            <a:picLocks noRot="1" noChangeAspect="1"/>
          </p:cNvPicPr>
          <p:nvPr>
            <a:videoFile r:link="rId1"/>
          </p:nvPr>
        </p:nvPicPr>
        <p:blipFill>
          <a:blip r:embed="rId5"/>
          <a:stretch>
            <a:fillRect/>
          </a:stretch>
        </p:blipFill>
        <p:spPr>
          <a:xfrm>
            <a:off x="5902036" y="2422422"/>
            <a:ext cx="5689447" cy="3212024"/>
          </a:xfrm>
          <a:prstGeom prst="rect">
            <a:avLst/>
          </a:prstGeom>
        </p:spPr>
      </p:pic>
    </p:spTree>
    <p:extLst>
      <p:ext uri="{BB962C8B-B14F-4D97-AF65-F5344CB8AC3E}">
        <p14:creationId xmlns:p14="http://schemas.microsoft.com/office/powerpoint/2010/main" val="17506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5643-875B-E21F-F2BA-88E48A080A17}"/>
              </a:ext>
            </a:extLst>
          </p:cNvPr>
          <p:cNvSpPr>
            <a:spLocks noGrp="1"/>
          </p:cNvSpPr>
          <p:nvPr>
            <p:ph type="ctrTitle"/>
          </p:nvPr>
        </p:nvSpPr>
        <p:spPr/>
        <p:txBody>
          <a:bodyPr/>
          <a:lstStyle/>
          <a:p>
            <a:r>
              <a:rPr lang="en-US" dirty="0"/>
              <a:t>Thank you for Learning more about </a:t>
            </a:r>
            <a:br>
              <a:rPr lang="en-US" dirty="0"/>
            </a:br>
            <a:r>
              <a:rPr lang="en-US" dirty="0"/>
              <a:t>congenital CMV</a:t>
            </a:r>
          </a:p>
        </p:txBody>
      </p:sp>
      <p:pic>
        <p:nvPicPr>
          <p:cNvPr id="9" name="Google Shape;70;p15" descr="A clipart of a brain with a cape with the words: Knowledge is Power">
            <a:extLst>
              <a:ext uri="{FF2B5EF4-FFF2-40B4-BE49-F238E27FC236}">
                <a16:creationId xmlns:a16="http://schemas.microsoft.com/office/drawing/2014/main" id="{C0288052-C48B-BF57-1B14-1FE6B02FBC54}"/>
              </a:ext>
            </a:extLst>
          </p:cNvPr>
          <p:cNvPicPr preferRelativeResize="0">
            <a:picLocks noGrp="1"/>
          </p:cNvPicPr>
          <p:nvPr>
            <p:ph type="pic" sz="quarter" idx="13"/>
          </p:nvPr>
        </p:nvPicPr>
        <p:blipFill>
          <a:blip r:embed="rId2"/>
          <a:srcRect t="8737" b="18373"/>
          <a:stretch/>
        </p:blipFill>
        <p:spPr>
          <a:xfrm>
            <a:off x="2422637" y="1190845"/>
            <a:ext cx="2032406" cy="1265801"/>
          </a:xfrm>
          <a:prstGeom prst="rect">
            <a:avLst/>
          </a:prstGeom>
          <a:noFill/>
          <a:ln>
            <a:noFill/>
          </a:ln>
        </p:spPr>
      </p:pic>
      <p:pic>
        <p:nvPicPr>
          <p:cNvPr id="8" name="Picture Placeholder 4" descr="A red map of the state of Minnesota divided into regions (1 &amp; 2, 3, 4, 5 &amp; 7, 6 &amp; 8, 9, 10, and 11) wrapped with words in blue &quot;Minnesota Low Incidence Projects&quot;.">
            <a:extLst>
              <a:ext uri="{FF2B5EF4-FFF2-40B4-BE49-F238E27FC236}">
                <a16:creationId xmlns:a16="http://schemas.microsoft.com/office/drawing/2014/main" id="{36BF6721-5A9A-B3A5-CFF6-5F092C9A2ED3}"/>
              </a:ext>
            </a:extLst>
          </p:cNvPr>
          <p:cNvPicPr>
            <a:picLocks noGrp="1" noChangeAspect="1"/>
          </p:cNvPicPr>
          <p:nvPr>
            <p:ph type="pic" sz="quarter" idx="12"/>
          </p:nvPr>
        </p:nvPicPr>
        <p:blipFill>
          <a:blip r:embed="rId3"/>
          <a:srcRect t="-9395" b="-821"/>
          <a:stretch/>
        </p:blipFill>
        <p:spPr>
          <a:xfrm>
            <a:off x="8375538" y="1212375"/>
            <a:ext cx="1393825" cy="1187925"/>
          </a:xfrm>
          <a:prstGeom prst="rect">
            <a:avLst/>
          </a:prstGeom>
        </p:spPr>
      </p:pic>
      <p:sp>
        <p:nvSpPr>
          <p:cNvPr id="3" name="Text Placeholder 2">
            <a:extLst>
              <a:ext uri="{FF2B5EF4-FFF2-40B4-BE49-F238E27FC236}">
                <a16:creationId xmlns:a16="http://schemas.microsoft.com/office/drawing/2014/main" id="{C62BBEDD-B75D-8B80-550F-5C640272CB33}"/>
              </a:ext>
            </a:extLst>
          </p:cNvPr>
          <p:cNvSpPr>
            <a:spLocks noGrp="1"/>
          </p:cNvSpPr>
          <p:nvPr>
            <p:ph type="body" sz="quarter" idx="10"/>
          </p:nvPr>
        </p:nvSpPr>
        <p:spPr/>
        <p:txBody>
          <a:bodyPr/>
          <a:lstStyle/>
          <a:p>
            <a:pPr algn="l">
              <a:lnSpc>
                <a:spcPct val="100000"/>
              </a:lnSpc>
              <a:spcAft>
                <a:spcPts val="600"/>
              </a:spcAft>
            </a:pPr>
            <a:r>
              <a:rPr lang="en-US" dirty="0"/>
              <a:t>The MN Low Incidence Projects and this initiative are made possible with a grant from the MN Department of Education, federal award Special Education-Programs to States, CDFA 84.027A. Unless otherwise specified, this activity is not reflective of official policies or recommendations of the MN Low Incidence Projects, Brightworks, the MN Department of Education, or local education agencies.</a:t>
            </a:r>
          </a:p>
        </p:txBody>
      </p:sp>
    </p:spTree>
    <p:extLst>
      <p:ext uri="{BB962C8B-B14F-4D97-AF65-F5344CB8AC3E}">
        <p14:creationId xmlns:p14="http://schemas.microsoft.com/office/powerpoint/2010/main" val="99162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395DC4-3B1D-595B-B1C1-40AA33841D1F}"/>
              </a:ext>
            </a:extLst>
          </p:cNvPr>
          <p:cNvSpPr>
            <a:spLocks noGrp="1"/>
          </p:cNvSpPr>
          <p:nvPr>
            <p:ph type="title"/>
          </p:nvPr>
        </p:nvSpPr>
        <p:spPr/>
        <p:txBody>
          <a:bodyPr/>
          <a:lstStyle/>
          <a:p>
            <a:r>
              <a:rPr lang="en-US" dirty="0"/>
              <a:t>Survey</a:t>
            </a:r>
          </a:p>
        </p:txBody>
      </p:sp>
      <p:sp>
        <p:nvSpPr>
          <p:cNvPr id="7" name="Text Placeholder 6">
            <a:extLst>
              <a:ext uri="{FF2B5EF4-FFF2-40B4-BE49-F238E27FC236}">
                <a16:creationId xmlns:a16="http://schemas.microsoft.com/office/drawing/2014/main" id="{2CA8618D-D2D8-D5DE-48A4-4A83368070C8}"/>
              </a:ext>
            </a:extLst>
          </p:cNvPr>
          <p:cNvSpPr>
            <a:spLocks noGrp="1"/>
          </p:cNvSpPr>
          <p:nvPr>
            <p:ph type="body" sz="quarter" idx="10"/>
          </p:nvPr>
        </p:nvSpPr>
        <p:spPr>
          <a:xfrm>
            <a:off x="616974" y="2422422"/>
            <a:ext cx="6051112" cy="3314700"/>
          </a:xfrm>
        </p:spPr>
        <p:txBody>
          <a:bodyPr/>
          <a:lstStyle/>
          <a:p>
            <a:pPr marL="0" indent="0">
              <a:lnSpc>
                <a:spcPct val="100000"/>
              </a:lnSpc>
              <a:spcAft>
                <a:spcPts val="1200"/>
              </a:spcAft>
              <a:buNone/>
            </a:pPr>
            <a:r>
              <a:rPr lang="en-US" b="1" dirty="0"/>
              <a:t>After learning from this overview presentation on congenital CMV, please complete the following survey, so we can track the presentation’s use for our federal grant goals.</a:t>
            </a:r>
          </a:p>
          <a:p>
            <a:pPr marL="0" indent="0">
              <a:buNone/>
            </a:pPr>
            <a:endParaRPr lang="en-US" b="1" dirty="0"/>
          </a:p>
          <a:p>
            <a:pPr marL="0" indent="0">
              <a:buNone/>
            </a:pPr>
            <a:r>
              <a:rPr lang="en-US" b="1" dirty="0"/>
              <a:t>LINK:</a:t>
            </a:r>
          </a:p>
          <a:p>
            <a:pPr marL="0" indent="0">
              <a:buNone/>
            </a:pPr>
            <a:r>
              <a:rPr lang="en-US" b="1" dirty="0">
                <a:hlinkClick r:id="rId2"/>
              </a:rPr>
              <a:t>https://www.surveymonkey.com/r/cCMV101Packet</a:t>
            </a:r>
            <a:endParaRPr lang="en-US" b="1" dirty="0"/>
          </a:p>
          <a:p>
            <a:pPr marL="0" indent="0">
              <a:buNone/>
            </a:pPr>
            <a:endParaRPr lang="en-US" b="1" dirty="0"/>
          </a:p>
        </p:txBody>
      </p:sp>
      <p:pic>
        <p:nvPicPr>
          <p:cNvPr id="9" name="Google Shape;321;p44" descr="QR code to view the cCMV101Packet">
            <a:extLst>
              <a:ext uri="{FF2B5EF4-FFF2-40B4-BE49-F238E27FC236}">
                <a16:creationId xmlns:a16="http://schemas.microsoft.com/office/drawing/2014/main" id="{4788C960-3F35-B990-3F2E-C33CDF22B8C7}"/>
              </a:ext>
            </a:extLst>
          </p:cNvPr>
          <p:cNvPicPr preferRelativeResize="0">
            <a:picLocks noGrp="1"/>
          </p:cNvPicPr>
          <p:nvPr>
            <p:ph type="pic" sz="quarter" idx="11"/>
          </p:nvPr>
        </p:nvPicPr>
        <p:blipFill>
          <a:blip r:embed="rId3">
            <a:alphaModFix/>
          </a:blip>
          <a:srcRect l="-2503" t="-4480" r="-2091" b="-4152"/>
          <a:stretch/>
        </p:blipFill>
        <p:spPr>
          <a:xfrm>
            <a:off x="7315202" y="2490370"/>
            <a:ext cx="3125970" cy="3246752"/>
          </a:xfrm>
          <a:prstGeom prst="rect">
            <a:avLst/>
          </a:prstGeom>
          <a:noFill/>
          <a:ln w="9525">
            <a:solidFill>
              <a:schemeClr val="tx1"/>
            </a:solidFill>
          </a:ln>
        </p:spPr>
      </p:pic>
    </p:spTree>
    <p:extLst>
      <p:ext uri="{BB962C8B-B14F-4D97-AF65-F5344CB8AC3E}">
        <p14:creationId xmlns:p14="http://schemas.microsoft.com/office/powerpoint/2010/main" val="3053566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397D62-7C8E-6D76-69F6-5370EE67654A}"/>
              </a:ext>
            </a:extLst>
          </p:cNvPr>
          <p:cNvSpPr>
            <a:spLocks noGrp="1"/>
          </p:cNvSpPr>
          <p:nvPr>
            <p:ph type="title"/>
          </p:nvPr>
        </p:nvSpPr>
        <p:spPr/>
        <p:txBody>
          <a:bodyPr/>
          <a:lstStyle/>
          <a:p>
            <a:r>
              <a:rPr lang="en-US" dirty="0"/>
              <a:t>Resources: Parent Stories All Videos:</a:t>
            </a:r>
          </a:p>
        </p:txBody>
      </p:sp>
      <p:sp>
        <p:nvSpPr>
          <p:cNvPr id="7" name="Text Placeholder 6">
            <a:extLst>
              <a:ext uri="{FF2B5EF4-FFF2-40B4-BE49-F238E27FC236}">
                <a16:creationId xmlns:a16="http://schemas.microsoft.com/office/drawing/2014/main" id="{95A74335-4F73-E3B4-F6D1-26FC84CCB86D}"/>
              </a:ext>
            </a:extLst>
          </p:cNvPr>
          <p:cNvSpPr>
            <a:spLocks noGrp="1"/>
          </p:cNvSpPr>
          <p:nvPr>
            <p:ph type="body" idx="1"/>
          </p:nvPr>
        </p:nvSpPr>
        <p:spPr/>
        <p:txBody>
          <a:bodyPr/>
          <a:lstStyle/>
          <a:p>
            <a:r>
              <a:rPr lang="en-US" sz="2400" b="1" dirty="0"/>
              <a:t>Megan</a:t>
            </a:r>
            <a:endParaRPr lang="en-US" dirty="0"/>
          </a:p>
        </p:txBody>
      </p:sp>
      <p:sp>
        <p:nvSpPr>
          <p:cNvPr id="9" name="Text Placeholder 8">
            <a:extLst>
              <a:ext uri="{FF2B5EF4-FFF2-40B4-BE49-F238E27FC236}">
                <a16:creationId xmlns:a16="http://schemas.microsoft.com/office/drawing/2014/main" id="{7B058D72-E773-BB2A-7A1A-555543B1C014}"/>
              </a:ext>
            </a:extLst>
          </p:cNvPr>
          <p:cNvSpPr>
            <a:spLocks noGrp="1"/>
          </p:cNvSpPr>
          <p:nvPr>
            <p:ph type="body" sz="quarter" idx="10"/>
          </p:nvPr>
        </p:nvSpPr>
        <p:spPr/>
        <p:txBody>
          <a:bodyPr/>
          <a:lstStyle/>
          <a:p>
            <a:pPr marL="228600" lvl="0" indent="-190500" algn="l" rtl="0">
              <a:lnSpc>
                <a:spcPct val="100000"/>
              </a:lnSpc>
              <a:spcBef>
                <a:spcPts val="0"/>
              </a:spcBef>
              <a:spcAft>
                <a:spcPts val="600"/>
              </a:spcAft>
              <a:buSzPts val="1200"/>
              <a:buChar char="★"/>
            </a:pPr>
            <a:r>
              <a:rPr lang="en-US" sz="2000" dirty="0">
                <a:hlinkClick r:id="rId2"/>
              </a:rPr>
              <a:t>cCMV Screening</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dirty="0">
                <a:hlinkClick r:id="rId3"/>
              </a:rPr>
              <a:t>Initial Referral Process </a:t>
            </a:r>
            <a:endParaRPr lang="en-US" dirty="0"/>
          </a:p>
          <a:p>
            <a:pPr marL="228600" lvl="0" indent="-190500" algn="l" rtl="0">
              <a:lnSpc>
                <a:spcPct val="100000"/>
              </a:lnSpc>
              <a:spcBef>
                <a:spcPts val="0"/>
              </a:spcBef>
              <a:spcAft>
                <a:spcPts val="600"/>
              </a:spcAft>
              <a:buSzPts val="1200"/>
              <a:buChar char="★"/>
            </a:pPr>
            <a:r>
              <a:rPr lang="en-US" sz="2000" dirty="0">
                <a:hlinkClick r:id="rId4"/>
              </a:rPr>
              <a:t>Unknown Frustrating and Scary</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sz="2000" dirty="0">
                <a:hlinkClick r:id="rId5"/>
              </a:rPr>
              <a:t>Early Intervention and Daycare</a:t>
            </a:r>
            <a:endParaRPr lang="en-US" sz="2000" dirty="0">
              <a:solidFill>
                <a:srgbClr val="2200CC"/>
              </a:solidFill>
            </a:endParaRPr>
          </a:p>
        </p:txBody>
      </p:sp>
      <p:sp>
        <p:nvSpPr>
          <p:cNvPr id="8" name="Text Placeholder 7">
            <a:extLst>
              <a:ext uri="{FF2B5EF4-FFF2-40B4-BE49-F238E27FC236}">
                <a16:creationId xmlns:a16="http://schemas.microsoft.com/office/drawing/2014/main" id="{0D07FA54-4947-C785-E7C2-BB6DE2D5C710}"/>
              </a:ext>
            </a:extLst>
          </p:cNvPr>
          <p:cNvSpPr>
            <a:spLocks noGrp="1"/>
          </p:cNvSpPr>
          <p:nvPr>
            <p:ph type="body" sz="quarter" idx="3"/>
          </p:nvPr>
        </p:nvSpPr>
        <p:spPr/>
        <p:txBody>
          <a:bodyPr/>
          <a:lstStyle/>
          <a:p>
            <a:r>
              <a:rPr lang="en-US" dirty="0"/>
              <a:t>Cadie</a:t>
            </a:r>
          </a:p>
        </p:txBody>
      </p:sp>
      <p:sp>
        <p:nvSpPr>
          <p:cNvPr id="10" name="Text Placeholder 9">
            <a:extLst>
              <a:ext uri="{FF2B5EF4-FFF2-40B4-BE49-F238E27FC236}">
                <a16:creationId xmlns:a16="http://schemas.microsoft.com/office/drawing/2014/main" id="{47AFE00E-8A10-B4E7-284A-5C2DD90FC050}"/>
              </a:ext>
            </a:extLst>
          </p:cNvPr>
          <p:cNvSpPr>
            <a:spLocks noGrp="1"/>
          </p:cNvSpPr>
          <p:nvPr>
            <p:ph type="body" sz="quarter" idx="11"/>
          </p:nvPr>
        </p:nvSpPr>
        <p:spPr/>
        <p:txBody>
          <a:bodyPr/>
          <a:lstStyle/>
          <a:p>
            <a:pPr marL="228600" lvl="0" indent="-190500" algn="l" rtl="0">
              <a:lnSpc>
                <a:spcPct val="100000"/>
              </a:lnSpc>
              <a:spcBef>
                <a:spcPts val="0"/>
              </a:spcBef>
              <a:spcAft>
                <a:spcPts val="600"/>
              </a:spcAft>
              <a:buSzPts val="1200"/>
              <a:buChar char="★"/>
            </a:pPr>
            <a:r>
              <a:rPr lang="en-US" sz="2000" dirty="0">
                <a:hlinkClick r:id="rId6"/>
              </a:rPr>
              <a:t>Exhaustion </a:t>
            </a:r>
            <a:endParaRPr lang="en-US" sz="2000" dirty="0"/>
          </a:p>
          <a:p>
            <a:pPr marL="228600" lvl="0" indent="-190500" algn="l" rtl="0">
              <a:lnSpc>
                <a:spcPct val="100000"/>
              </a:lnSpc>
              <a:spcBef>
                <a:spcPts val="0"/>
              </a:spcBef>
              <a:spcAft>
                <a:spcPts val="600"/>
              </a:spcAft>
              <a:buSzPts val="1200"/>
              <a:buChar char="★"/>
            </a:pPr>
            <a:r>
              <a:rPr lang="en-US" sz="2000" dirty="0">
                <a:hlinkClick r:id="rId7"/>
              </a:rPr>
              <a:t>Teacher DHH Answers Questions</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sz="2000" dirty="0">
                <a:hlinkClick r:id="rId8"/>
              </a:rPr>
              <a:t>Outpouring of Support</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sz="2000" dirty="0">
                <a:hlinkClick r:id="rId9"/>
              </a:rPr>
              <a:t>Having a Point Person</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sz="2000" dirty="0">
                <a:hlinkClick r:id="rId10"/>
              </a:rPr>
              <a:t>Telling In-Laws</a:t>
            </a:r>
            <a:endParaRPr lang="en-US" sz="2000" dirty="0">
              <a:solidFill>
                <a:srgbClr val="2200CC"/>
              </a:solidFill>
            </a:endParaRPr>
          </a:p>
        </p:txBody>
      </p:sp>
    </p:spTree>
    <p:extLst>
      <p:ext uri="{BB962C8B-B14F-4D97-AF65-F5344CB8AC3E}">
        <p14:creationId xmlns:p14="http://schemas.microsoft.com/office/powerpoint/2010/main" val="1427963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919A8-B4DE-069C-E3DE-F1F3681477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A6E44A-0D62-552B-5AEE-57F2D50403D4}"/>
              </a:ext>
            </a:extLst>
          </p:cNvPr>
          <p:cNvSpPr>
            <a:spLocks noGrp="1"/>
          </p:cNvSpPr>
          <p:nvPr>
            <p:ph type="title"/>
          </p:nvPr>
        </p:nvSpPr>
        <p:spPr/>
        <p:txBody>
          <a:bodyPr/>
          <a:lstStyle/>
          <a:p>
            <a:r>
              <a:rPr lang="en-US" dirty="0"/>
              <a:t>Resources: Parent Stories All Videos, cont.:</a:t>
            </a:r>
          </a:p>
        </p:txBody>
      </p:sp>
      <p:sp>
        <p:nvSpPr>
          <p:cNvPr id="2" name="Text Placeholder 1">
            <a:extLst>
              <a:ext uri="{FF2B5EF4-FFF2-40B4-BE49-F238E27FC236}">
                <a16:creationId xmlns:a16="http://schemas.microsoft.com/office/drawing/2014/main" id="{BBA93E42-C0C6-C43B-37FE-E8D9187F9B39}"/>
              </a:ext>
            </a:extLst>
          </p:cNvPr>
          <p:cNvSpPr>
            <a:spLocks noGrp="1"/>
          </p:cNvSpPr>
          <p:nvPr>
            <p:ph type="body" idx="1"/>
          </p:nvPr>
        </p:nvSpPr>
        <p:spPr/>
        <p:txBody>
          <a:bodyPr/>
          <a:lstStyle/>
          <a:p>
            <a:r>
              <a:rPr lang="en-US" dirty="0"/>
              <a:t>Jess</a:t>
            </a:r>
          </a:p>
        </p:txBody>
      </p:sp>
      <p:sp>
        <p:nvSpPr>
          <p:cNvPr id="4" name="Text Placeholder 3">
            <a:extLst>
              <a:ext uri="{FF2B5EF4-FFF2-40B4-BE49-F238E27FC236}">
                <a16:creationId xmlns:a16="http://schemas.microsoft.com/office/drawing/2014/main" id="{E1E1815A-A2A8-F508-8576-B500244049DD}"/>
              </a:ext>
            </a:extLst>
          </p:cNvPr>
          <p:cNvSpPr>
            <a:spLocks noGrp="1"/>
          </p:cNvSpPr>
          <p:nvPr>
            <p:ph type="body" sz="quarter" idx="10"/>
          </p:nvPr>
        </p:nvSpPr>
        <p:spPr/>
        <p:txBody>
          <a:bodyPr/>
          <a:lstStyle/>
          <a:p>
            <a:pPr marL="228600" marR="0" lvl="0" indent="-190500" algn="l" defTabSz="914400" rtl="0" eaLnBrk="1" fontAlgn="auto" latinLnBrk="0" hangingPunct="1">
              <a:lnSpc>
                <a:spcPct val="100000"/>
              </a:lnSpc>
              <a:spcBef>
                <a:spcPts val="0"/>
              </a:spcBef>
              <a:spcAft>
                <a:spcPts val="600"/>
              </a:spcAft>
              <a:buClr>
                <a:srgbClr val="000000"/>
              </a:buClr>
              <a:buSzPts val="1200"/>
              <a:buFont typeface="Arial"/>
              <a:buChar char="★"/>
              <a:tabLst/>
              <a:defRPr/>
            </a:pPr>
            <a:r>
              <a:rPr lang="en-US" sz="2000" dirty="0">
                <a:hlinkClick r:id="rId2"/>
              </a:rPr>
              <a:t>Early Intervention and Asymptomatic Child</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sz="2000" dirty="0">
                <a:hlinkClick r:id="rId3"/>
              </a:rPr>
              <a:t>Connect with Other Moms </a:t>
            </a:r>
            <a:endParaRPr lang="en-US" sz="2000" dirty="0"/>
          </a:p>
          <a:p>
            <a:pPr marL="228600" lvl="0" indent="-190500" algn="l" rtl="0">
              <a:lnSpc>
                <a:spcPct val="100000"/>
              </a:lnSpc>
              <a:spcBef>
                <a:spcPts val="0"/>
              </a:spcBef>
              <a:spcAft>
                <a:spcPts val="600"/>
              </a:spcAft>
              <a:buSzPts val="1200"/>
              <a:buChar char="★"/>
            </a:pPr>
            <a:r>
              <a:rPr lang="en-US" sz="2000" dirty="0">
                <a:hlinkClick r:id="rId4"/>
              </a:rPr>
              <a:t>Importance of Educating Expectant Mothers</a:t>
            </a:r>
            <a:endParaRPr lang="en-US" sz="2000" dirty="0">
              <a:solidFill>
                <a:srgbClr val="2200CC"/>
              </a:solidFill>
            </a:endParaRPr>
          </a:p>
        </p:txBody>
      </p:sp>
      <p:sp>
        <p:nvSpPr>
          <p:cNvPr id="3" name="Text Placeholder 2">
            <a:extLst>
              <a:ext uri="{FF2B5EF4-FFF2-40B4-BE49-F238E27FC236}">
                <a16:creationId xmlns:a16="http://schemas.microsoft.com/office/drawing/2014/main" id="{F356B257-AF7D-F33B-FBEA-1A20C35E3D3B}"/>
              </a:ext>
            </a:extLst>
          </p:cNvPr>
          <p:cNvSpPr>
            <a:spLocks noGrp="1"/>
          </p:cNvSpPr>
          <p:nvPr>
            <p:ph type="body" sz="quarter" idx="3"/>
          </p:nvPr>
        </p:nvSpPr>
        <p:spPr/>
        <p:txBody>
          <a:bodyPr/>
          <a:lstStyle/>
          <a:p>
            <a:r>
              <a:rPr lang="en-US" dirty="0"/>
              <a:t>Julie</a:t>
            </a:r>
          </a:p>
        </p:txBody>
      </p:sp>
      <p:sp>
        <p:nvSpPr>
          <p:cNvPr id="7" name="Text Placeholder 6">
            <a:extLst>
              <a:ext uri="{FF2B5EF4-FFF2-40B4-BE49-F238E27FC236}">
                <a16:creationId xmlns:a16="http://schemas.microsoft.com/office/drawing/2014/main" id="{97FDE749-6B08-1C91-7D4D-A7BEED6B9776}"/>
              </a:ext>
            </a:extLst>
          </p:cNvPr>
          <p:cNvSpPr>
            <a:spLocks noGrp="1"/>
          </p:cNvSpPr>
          <p:nvPr>
            <p:ph type="body" sz="quarter" idx="11"/>
          </p:nvPr>
        </p:nvSpPr>
        <p:spPr/>
        <p:txBody>
          <a:bodyPr/>
          <a:lstStyle/>
          <a:p>
            <a:pPr marL="228600" lvl="0" indent="-190500" algn="l" rtl="0">
              <a:lnSpc>
                <a:spcPct val="100000"/>
              </a:lnSpc>
              <a:spcBef>
                <a:spcPts val="0"/>
              </a:spcBef>
              <a:spcAft>
                <a:spcPts val="600"/>
              </a:spcAft>
              <a:buSzPts val="1200"/>
              <a:buChar char="★"/>
            </a:pPr>
            <a:r>
              <a:rPr lang="en-US" sz="2000" dirty="0">
                <a:hlinkClick r:id="rId5"/>
              </a:rPr>
              <a:t>Uncertainty of Prognosis </a:t>
            </a:r>
            <a:endParaRPr lang="en-US" sz="2000" dirty="0"/>
          </a:p>
          <a:p>
            <a:pPr marL="228600" lvl="0" indent="-190500" algn="l" rtl="0">
              <a:lnSpc>
                <a:spcPct val="100000"/>
              </a:lnSpc>
              <a:spcBef>
                <a:spcPts val="0"/>
              </a:spcBef>
              <a:spcAft>
                <a:spcPts val="600"/>
              </a:spcAft>
              <a:buSzPts val="1200"/>
              <a:buChar char="★"/>
            </a:pPr>
            <a:r>
              <a:rPr lang="en-US" sz="2000" dirty="0">
                <a:hlinkClick r:id="rId6"/>
              </a:rPr>
              <a:t>Words Matter ENT</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sz="2000" dirty="0">
                <a:hlinkClick r:id="rId7"/>
              </a:rPr>
              <a:t>Many Doctor Appts </a:t>
            </a:r>
            <a:endParaRPr lang="en-US" sz="2000" dirty="0"/>
          </a:p>
          <a:p>
            <a:pPr marL="228600" lvl="0" indent="-190500" algn="l" rtl="0">
              <a:lnSpc>
                <a:spcPct val="100000"/>
              </a:lnSpc>
              <a:spcBef>
                <a:spcPts val="0"/>
              </a:spcBef>
              <a:spcAft>
                <a:spcPts val="600"/>
              </a:spcAft>
              <a:buSzPts val="1200"/>
              <a:buChar char="★"/>
            </a:pPr>
            <a:r>
              <a:rPr lang="en-US" sz="2000" dirty="0">
                <a:hlinkClick r:id="rId8"/>
              </a:rPr>
              <a:t>Dr Visits/Hospital Stays in First Year </a:t>
            </a:r>
            <a:endParaRPr lang="en-US" sz="2000" dirty="0"/>
          </a:p>
          <a:p>
            <a:pPr marL="228600" lvl="0" indent="-190500" algn="l" rtl="0">
              <a:lnSpc>
                <a:spcPct val="100000"/>
              </a:lnSpc>
              <a:spcBef>
                <a:spcPts val="0"/>
              </a:spcBef>
              <a:spcAft>
                <a:spcPts val="600"/>
              </a:spcAft>
              <a:buSzPts val="1200"/>
              <a:buChar char="★"/>
            </a:pPr>
            <a:r>
              <a:rPr lang="en-US" sz="2000" dirty="0">
                <a:hlinkClick r:id="rId9"/>
              </a:rPr>
              <a:t>Language Deprivation</a:t>
            </a:r>
            <a:endParaRPr lang="en-US" sz="2000" dirty="0"/>
          </a:p>
          <a:p>
            <a:pPr marL="228600" lvl="0" indent="-190500" algn="l" rtl="0">
              <a:lnSpc>
                <a:spcPct val="100000"/>
              </a:lnSpc>
              <a:spcBef>
                <a:spcPts val="0"/>
              </a:spcBef>
              <a:spcAft>
                <a:spcPts val="600"/>
              </a:spcAft>
              <a:buSzPts val="1200"/>
              <a:buChar char="★"/>
            </a:pPr>
            <a:r>
              <a:rPr lang="en-US" sz="2000" dirty="0">
                <a:hlinkClick r:id="rId10"/>
              </a:rPr>
              <a:t>Deaf Community Access</a:t>
            </a:r>
            <a:endParaRPr lang="en-US" sz="2000" dirty="0">
              <a:solidFill>
                <a:srgbClr val="2200CC"/>
              </a:solidFill>
            </a:endParaRPr>
          </a:p>
          <a:p>
            <a:pPr marL="228600" lvl="0" indent="-190500" algn="l" rtl="0">
              <a:lnSpc>
                <a:spcPct val="100000"/>
              </a:lnSpc>
              <a:spcBef>
                <a:spcPts val="0"/>
              </a:spcBef>
              <a:spcAft>
                <a:spcPts val="600"/>
              </a:spcAft>
              <a:buSzPts val="1200"/>
              <a:buChar char="★"/>
            </a:pPr>
            <a:r>
              <a:rPr lang="en-US" sz="2000" dirty="0">
                <a:hlinkClick r:id="rId11"/>
              </a:rPr>
              <a:t>Additional Thoughts</a:t>
            </a:r>
            <a:endParaRPr lang="en-US" sz="2000" dirty="0">
              <a:solidFill>
                <a:srgbClr val="2200CC"/>
              </a:solidFill>
            </a:endParaRPr>
          </a:p>
        </p:txBody>
      </p:sp>
    </p:spTree>
    <p:extLst>
      <p:ext uri="{BB962C8B-B14F-4D97-AF65-F5344CB8AC3E}">
        <p14:creationId xmlns:p14="http://schemas.microsoft.com/office/powerpoint/2010/main" val="3249965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FB44-7962-6ED2-E9E3-E4ADB0698FC5}"/>
              </a:ext>
            </a:extLst>
          </p:cNvPr>
          <p:cNvSpPr>
            <a:spLocks noGrp="1"/>
          </p:cNvSpPr>
          <p:nvPr>
            <p:ph type="title"/>
          </p:nvPr>
        </p:nvSpPr>
        <p:spPr/>
        <p:txBody>
          <a:bodyPr/>
          <a:lstStyle/>
          <a:p>
            <a:r>
              <a:rPr lang="en-US" dirty="0"/>
              <a:t>Resources: Congenital Cytomegalovirus </a:t>
            </a:r>
          </a:p>
        </p:txBody>
      </p:sp>
      <p:sp>
        <p:nvSpPr>
          <p:cNvPr id="3" name="Text Placeholder 2">
            <a:extLst>
              <a:ext uri="{FF2B5EF4-FFF2-40B4-BE49-F238E27FC236}">
                <a16:creationId xmlns:a16="http://schemas.microsoft.com/office/drawing/2014/main" id="{A411386D-75FE-0770-EA20-1FA5DB9E7AE8}"/>
              </a:ext>
            </a:extLst>
          </p:cNvPr>
          <p:cNvSpPr>
            <a:spLocks noGrp="1"/>
          </p:cNvSpPr>
          <p:nvPr>
            <p:ph type="body" sz="quarter" idx="10"/>
          </p:nvPr>
        </p:nvSpPr>
        <p:spPr/>
        <p:txBody>
          <a:bodyPr/>
          <a:lstStyle/>
          <a:p>
            <a:r>
              <a:rPr lang="en-US" dirty="0">
                <a:hlinkClick r:id="rId2"/>
              </a:rPr>
              <a:t>National CMV Foundation </a:t>
            </a:r>
            <a:endParaRPr lang="en-US" dirty="0"/>
          </a:p>
          <a:p>
            <a:r>
              <a:rPr lang="en-US" dirty="0">
                <a:hlinkClick r:id="rId3"/>
              </a:rPr>
              <a:t>National CMV Foundational Educational Downloads (referenced in slideshow) </a:t>
            </a:r>
            <a:endParaRPr lang="en-US" dirty="0"/>
          </a:p>
          <a:p>
            <a:pPr lvl="1"/>
            <a:r>
              <a:rPr lang="en-US" dirty="0"/>
              <a:t>What Everyone Needs to Know About Congenital Cytomegalovirus Booklet </a:t>
            </a:r>
          </a:p>
          <a:p>
            <a:pPr lvl="1"/>
            <a:r>
              <a:rPr lang="en-US" dirty="0"/>
              <a:t>Awareness vs Incidence of Congenital Conditions </a:t>
            </a:r>
          </a:p>
          <a:p>
            <a:pPr lvl="1"/>
            <a:r>
              <a:rPr lang="en-US" dirty="0"/>
              <a:t>CMV Shedding </a:t>
            </a:r>
          </a:p>
          <a:p>
            <a:pPr lvl="1"/>
            <a:r>
              <a:rPr lang="en-US" dirty="0"/>
              <a:t>CMV Prevention Infographic</a:t>
            </a:r>
          </a:p>
          <a:p>
            <a:r>
              <a:rPr lang="en-US" dirty="0">
                <a:hlinkClick r:id="rId4" action="ppaction://hlinkfile"/>
              </a:rPr>
              <a:t>MN Department of Health Cytomegalovirus and Congenital Cytomegalovirus</a:t>
            </a:r>
            <a:endParaRPr lang="en-US" dirty="0"/>
          </a:p>
          <a:p>
            <a:r>
              <a:rPr lang="en-US" dirty="0">
                <a:hlinkClick r:id="rId5"/>
              </a:rPr>
              <a:t>Preventing Congenital CMV YouTube Video</a:t>
            </a:r>
            <a:endParaRPr lang="en-US" dirty="0"/>
          </a:p>
        </p:txBody>
      </p:sp>
    </p:spTree>
    <p:extLst>
      <p:ext uri="{BB962C8B-B14F-4D97-AF65-F5344CB8AC3E}">
        <p14:creationId xmlns:p14="http://schemas.microsoft.com/office/powerpoint/2010/main" val="2751223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209B-9CCF-2B2B-692B-3B3595A02730}"/>
              </a:ext>
            </a:extLst>
          </p:cNvPr>
          <p:cNvSpPr>
            <a:spLocks noGrp="1"/>
          </p:cNvSpPr>
          <p:nvPr>
            <p:ph type="title"/>
          </p:nvPr>
        </p:nvSpPr>
        <p:spPr/>
        <p:txBody>
          <a:bodyPr/>
          <a:lstStyle/>
          <a:p>
            <a:r>
              <a:rPr lang="en-US" dirty="0"/>
              <a:t>Resources: Minnesota cCMV Screening</a:t>
            </a:r>
          </a:p>
        </p:txBody>
      </p:sp>
      <p:sp>
        <p:nvSpPr>
          <p:cNvPr id="3" name="Text Placeholder 2">
            <a:extLst>
              <a:ext uri="{FF2B5EF4-FFF2-40B4-BE49-F238E27FC236}">
                <a16:creationId xmlns:a16="http://schemas.microsoft.com/office/drawing/2014/main" id="{A644DC1D-AF31-DC9C-3FF8-3D87572F3705}"/>
              </a:ext>
            </a:extLst>
          </p:cNvPr>
          <p:cNvSpPr>
            <a:spLocks noGrp="1"/>
          </p:cNvSpPr>
          <p:nvPr>
            <p:ph type="body" sz="quarter" idx="10"/>
          </p:nvPr>
        </p:nvSpPr>
        <p:spPr/>
        <p:txBody>
          <a:bodyPr/>
          <a:lstStyle/>
          <a:p>
            <a:r>
              <a:rPr lang="en-US" dirty="0">
                <a:hlinkClick r:id="rId2"/>
              </a:rPr>
              <a:t>MN Department of Health The Vivian Act Legislation</a:t>
            </a:r>
            <a:endParaRPr lang="en-US" dirty="0"/>
          </a:p>
          <a:p>
            <a:r>
              <a:rPr lang="en-US" dirty="0">
                <a:hlinkClick r:id="rId3"/>
              </a:rPr>
              <a:t>Minnesota Legislature Statute 144.064 The Vivian Act  </a:t>
            </a:r>
            <a:endParaRPr lang="en-US" dirty="0"/>
          </a:p>
          <a:p>
            <a:r>
              <a:rPr lang="en-US" dirty="0">
                <a:hlinkClick r:id="rId4"/>
              </a:rPr>
              <a:t>WCCO News Minnesota First US State to Screen All Newborns for Congenital Cytomegalovirus MN </a:t>
            </a:r>
            <a:endParaRPr lang="en-US" dirty="0"/>
          </a:p>
          <a:p>
            <a:r>
              <a:rPr lang="en-US" dirty="0">
                <a:hlinkClick r:id="rId5"/>
              </a:rPr>
              <a:t>Department of Health EHDI Audiology Guidelines for Infants with Congenital Cytomegalovirus</a:t>
            </a:r>
            <a:endParaRPr lang="en-US" dirty="0"/>
          </a:p>
        </p:txBody>
      </p:sp>
    </p:spTree>
    <p:extLst>
      <p:ext uri="{BB962C8B-B14F-4D97-AF65-F5344CB8AC3E}">
        <p14:creationId xmlns:p14="http://schemas.microsoft.com/office/powerpoint/2010/main" val="274486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9D45-3CD9-B303-EE2A-FC441F701027}"/>
              </a:ext>
            </a:extLst>
          </p:cNvPr>
          <p:cNvSpPr>
            <a:spLocks noGrp="1"/>
          </p:cNvSpPr>
          <p:nvPr>
            <p:ph type="title"/>
          </p:nvPr>
        </p:nvSpPr>
        <p:spPr/>
        <p:txBody>
          <a:bodyPr/>
          <a:lstStyle/>
          <a:p>
            <a:r>
              <a:rPr lang="en-US" dirty="0"/>
              <a:t>Resources: Minnesota Early Intervention </a:t>
            </a:r>
          </a:p>
        </p:txBody>
      </p:sp>
      <p:sp>
        <p:nvSpPr>
          <p:cNvPr id="3" name="Text Placeholder 2">
            <a:extLst>
              <a:ext uri="{FF2B5EF4-FFF2-40B4-BE49-F238E27FC236}">
                <a16:creationId xmlns:a16="http://schemas.microsoft.com/office/drawing/2014/main" id="{6DC46A3C-C0AF-192D-A862-A1F31D6FB2E9}"/>
              </a:ext>
            </a:extLst>
          </p:cNvPr>
          <p:cNvSpPr>
            <a:spLocks noGrp="1"/>
          </p:cNvSpPr>
          <p:nvPr>
            <p:ph type="body" sz="quarter" idx="10"/>
          </p:nvPr>
        </p:nvSpPr>
        <p:spPr/>
        <p:txBody>
          <a:bodyPr/>
          <a:lstStyle/>
          <a:p>
            <a:r>
              <a:rPr lang="en-US" dirty="0">
                <a:hlinkClick r:id="rId2"/>
              </a:rPr>
              <a:t>MN Department of Education Part C and Part B Resources</a:t>
            </a:r>
            <a:endParaRPr lang="en-US" dirty="0"/>
          </a:p>
          <a:p>
            <a:r>
              <a:rPr lang="en-US" dirty="0">
                <a:hlinkClick r:id="rId3"/>
              </a:rPr>
              <a:t>MN Help Me Grow </a:t>
            </a:r>
            <a:endParaRPr lang="en-US" dirty="0"/>
          </a:p>
          <a:p>
            <a:r>
              <a:rPr lang="en-US" dirty="0">
                <a:hlinkClick r:id="rId4"/>
              </a:rPr>
              <a:t>Early Intervention Colorado List of Established Conditions Database</a:t>
            </a:r>
            <a:endParaRPr lang="en-US" dirty="0"/>
          </a:p>
        </p:txBody>
      </p:sp>
    </p:spTree>
    <p:extLst>
      <p:ext uri="{BB962C8B-B14F-4D97-AF65-F5344CB8AC3E}">
        <p14:creationId xmlns:p14="http://schemas.microsoft.com/office/powerpoint/2010/main" val="2272405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1EEA-D907-1FD0-3ECC-F478D197F600}"/>
              </a:ext>
            </a:extLst>
          </p:cNvPr>
          <p:cNvSpPr>
            <a:spLocks noGrp="1"/>
          </p:cNvSpPr>
          <p:nvPr>
            <p:ph type="title"/>
          </p:nvPr>
        </p:nvSpPr>
        <p:spPr/>
        <p:txBody>
          <a:bodyPr/>
          <a:lstStyle/>
          <a:p>
            <a:r>
              <a:rPr lang="en-US" dirty="0"/>
              <a:t>Resources: cCMV Research Articles </a:t>
            </a:r>
          </a:p>
        </p:txBody>
      </p:sp>
      <p:sp>
        <p:nvSpPr>
          <p:cNvPr id="4" name="Text Placeholder 3">
            <a:extLst>
              <a:ext uri="{FF2B5EF4-FFF2-40B4-BE49-F238E27FC236}">
                <a16:creationId xmlns:a16="http://schemas.microsoft.com/office/drawing/2014/main" id="{58BFE563-3A13-29FA-836A-0D95ECBAA75B}"/>
              </a:ext>
            </a:extLst>
          </p:cNvPr>
          <p:cNvSpPr>
            <a:spLocks noGrp="1"/>
          </p:cNvSpPr>
          <p:nvPr>
            <p:ph type="body" idx="1"/>
          </p:nvPr>
        </p:nvSpPr>
        <p:spPr/>
        <p:txBody>
          <a:bodyPr/>
          <a:lstStyle/>
          <a:p>
            <a:r>
              <a:rPr lang="en-US" dirty="0"/>
              <a:t>Topic: Mother’s at risk for cCMV</a:t>
            </a:r>
          </a:p>
        </p:txBody>
      </p:sp>
      <p:sp>
        <p:nvSpPr>
          <p:cNvPr id="6" name="Text Placeholder 5">
            <a:extLst>
              <a:ext uri="{FF2B5EF4-FFF2-40B4-BE49-F238E27FC236}">
                <a16:creationId xmlns:a16="http://schemas.microsoft.com/office/drawing/2014/main" id="{B529AECA-4B1A-871B-F2AF-543D81571FB6}"/>
              </a:ext>
            </a:extLst>
          </p:cNvPr>
          <p:cNvSpPr>
            <a:spLocks noGrp="1"/>
          </p:cNvSpPr>
          <p:nvPr>
            <p:ph type="body" sz="quarter" idx="10"/>
          </p:nvPr>
        </p:nvSpPr>
        <p:spPr/>
        <p:txBody>
          <a:bodyPr/>
          <a:lstStyle/>
          <a:p>
            <a:pPr>
              <a:lnSpc>
                <a:spcPct val="100000"/>
              </a:lnSpc>
              <a:spcAft>
                <a:spcPts val="1200"/>
              </a:spcAft>
            </a:pPr>
            <a:r>
              <a:rPr lang="en-US" dirty="0"/>
              <a:t>Source: Pass RF, Little A, Stagno S, Britt WJ, Alford CA. Young children as a probable source of maternal and congenital cytomegalovirus infection. New England journal of medicine. 1987 May 28;316(22):1366-70. </a:t>
            </a:r>
          </a:p>
          <a:p>
            <a:pPr>
              <a:lnSpc>
                <a:spcPct val="100000"/>
              </a:lnSpc>
              <a:spcAft>
                <a:spcPts val="1200"/>
              </a:spcAft>
            </a:pPr>
            <a:r>
              <a:rPr lang="en-US" dirty="0"/>
              <a:t>Source: </a:t>
            </a:r>
            <a:r>
              <a:rPr lang="en-US" dirty="0" err="1"/>
              <a:t>Leruez</a:t>
            </a:r>
            <a:r>
              <a:rPr lang="en-US" dirty="0"/>
              <a:t>-Ville M, Magny J-F, Couderc S, et al. Risk factors for congenital cytomegalovirus infection following primary and nonprimary maternal infection: a prospective neonatal screening study using polymerase chain reaction in saliva. Clin Infect Dis. 2017;65(3):398–404 </a:t>
            </a:r>
          </a:p>
        </p:txBody>
      </p:sp>
    </p:spTree>
    <p:extLst>
      <p:ext uri="{BB962C8B-B14F-4D97-AF65-F5344CB8AC3E}">
        <p14:creationId xmlns:p14="http://schemas.microsoft.com/office/powerpoint/2010/main" val="1678564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E47D-0ED9-D628-3CB0-F0B7C6EF858B}"/>
              </a:ext>
            </a:extLst>
          </p:cNvPr>
          <p:cNvSpPr>
            <a:spLocks noGrp="1"/>
          </p:cNvSpPr>
          <p:nvPr>
            <p:ph type="title"/>
          </p:nvPr>
        </p:nvSpPr>
        <p:spPr/>
        <p:txBody>
          <a:bodyPr/>
          <a:lstStyle/>
          <a:p>
            <a:r>
              <a:rPr lang="en-US" dirty="0"/>
              <a:t>Resources: cCMV Research Articles, cont.</a:t>
            </a:r>
          </a:p>
        </p:txBody>
      </p:sp>
      <p:sp>
        <p:nvSpPr>
          <p:cNvPr id="3" name="Text Placeholder 2">
            <a:extLst>
              <a:ext uri="{FF2B5EF4-FFF2-40B4-BE49-F238E27FC236}">
                <a16:creationId xmlns:a16="http://schemas.microsoft.com/office/drawing/2014/main" id="{0F84D465-5FDE-CC65-1763-832FF1732A0A}"/>
              </a:ext>
            </a:extLst>
          </p:cNvPr>
          <p:cNvSpPr>
            <a:spLocks noGrp="1"/>
          </p:cNvSpPr>
          <p:nvPr>
            <p:ph type="body" idx="1"/>
          </p:nvPr>
        </p:nvSpPr>
        <p:spPr/>
        <p:txBody>
          <a:bodyPr/>
          <a:lstStyle/>
          <a:p>
            <a:r>
              <a:rPr lang="en-US" dirty="0"/>
              <a:t>Topic: Listening and Spoken Language (LSL) for Children with Congenital Cytomegalovirus</a:t>
            </a:r>
          </a:p>
        </p:txBody>
      </p:sp>
      <p:sp>
        <p:nvSpPr>
          <p:cNvPr id="4" name="Text Placeholder 3">
            <a:extLst>
              <a:ext uri="{FF2B5EF4-FFF2-40B4-BE49-F238E27FC236}">
                <a16:creationId xmlns:a16="http://schemas.microsoft.com/office/drawing/2014/main" id="{2E333D35-70B3-9D12-E921-F37051F25DB1}"/>
              </a:ext>
            </a:extLst>
          </p:cNvPr>
          <p:cNvSpPr>
            <a:spLocks noGrp="1"/>
          </p:cNvSpPr>
          <p:nvPr>
            <p:ph type="body" sz="quarter" idx="10"/>
          </p:nvPr>
        </p:nvSpPr>
        <p:spPr/>
        <p:txBody>
          <a:bodyPr/>
          <a:lstStyle/>
          <a:p>
            <a:pPr>
              <a:spcAft>
                <a:spcPts val="1200"/>
              </a:spcAft>
            </a:pPr>
            <a:r>
              <a:rPr lang="en-US" dirty="0"/>
              <a:t>Source: </a:t>
            </a:r>
            <a:r>
              <a:rPr lang="en-US" dirty="0" err="1"/>
              <a:t>Kraaijenga</a:t>
            </a:r>
            <a:r>
              <a:rPr lang="en-US" dirty="0"/>
              <a:t>, V. J. C., et al. "Cochlear implant performance in children deafened by congenital cytomegalovirus—A systematic review." Clinical Otolaryngology 43.5 (2018): 1283-1295. </a:t>
            </a:r>
          </a:p>
          <a:p>
            <a:pPr>
              <a:spcAft>
                <a:spcPts val="1200"/>
              </a:spcAft>
            </a:pPr>
            <a:r>
              <a:rPr lang="en-US" dirty="0"/>
              <a:t>Source: Yoshida H, Takahashi H, Kanda Y, Kitaoka K, Hara M. Long-term outcomes of cochlear implantation in children with congenital cytomegalovirus infection. Otology &amp; Neurotology. 2017 Aug 1;38(7):e190-4. </a:t>
            </a:r>
          </a:p>
        </p:txBody>
      </p:sp>
    </p:spTree>
    <p:extLst>
      <p:ext uri="{BB962C8B-B14F-4D97-AF65-F5344CB8AC3E}">
        <p14:creationId xmlns:p14="http://schemas.microsoft.com/office/powerpoint/2010/main" val="166056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What is Cytomegalovirus?</a:t>
            </a:r>
          </a:p>
        </p:txBody>
      </p:sp>
      <p:sp>
        <p:nvSpPr>
          <p:cNvPr id="9" name="Text Placeholder 8">
            <a:extLst>
              <a:ext uri="{FF2B5EF4-FFF2-40B4-BE49-F238E27FC236}">
                <a16:creationId xmlns:a16="http://schemas.microsoft.com/office/drawing/2014/main" id="{D59E0D74-C788-A04F-DF06-A64318D544D6}"/>
              </a:ext>
            </a:extLst>
          </p:cNvPr>
          <p:cNvSpPr>
            <a:spLocks noGrp="1"/>
          </p:cNvSpPr>
          <p:nvPr>
            <p:ph type="body" sz="quarter" idx="14"/>
          </p:nvPr>
        </p:nvSpPr>
        <p:spPr/>
        <p:txBody>
          <a:bodyPr/>
          <a:lstStyle/>
          <a:p>
            <a:r>
              <a:rPr lang="en-US" sz="2200" dirty="0"/>
              <a:t>Cytomegalovirus (CMV)</a:t>
            </a:r>
          </a:p>
        </p:txBody>
      </p:sp>
      <p:sp>
        <p:nvSpPr>
          <p:cNvPr id="13" name="Text Placeholder 12">
            <a:extLst>
              <a:ext uri="{FF2B5EF4-FFF2-40B4-BE49-F238E27FC236}">
                <a16:creationId xmlns:a16="http://schemas.microsoft.com/office/drawing/2014/main" id="{886C0FAC-B98C-6582-2A65-814FD4258170}"/>
              </a:ext>
            </a:extLst>
          </p:cNvPr>
          <p:cNvSpPr>
            <a:spLocks noGrp="1"/>
          </p:cNvSpPr>
          <p:nvPr>
            <p:ph type="body" sz="quarter" idx="15"/>
          </p:nvPr>
        </p:nvSpPr>
        <p:spPr/>
        <p:txBody>
          <a:bodyPr/>
          <a:lstStyle/>
          <a:p>
            <a:r>
              <a:rPr lang="en-US" dirty="0"/>
              <a:t>Common and widespread virus</a:t>
            </a:r>
          </a:p>
          <a:p>
            <a:r>
              <a:rPr lang="en-US" dirty="0"/>
              <a:t>Can cause mild cold like symptoms</a:t>
            </a:r>
          </a:p>
          <a:p>
            <a:r>
              <a:rPr lang="en-US" dirty="0"/>
              <a:t>Most US adults have been exposed</a:t>
            </a:r>
          </a:p>
          <a:p>
            <a:r>
              <a:rPr lang="en-US" dirty="0"/>
              <a:t>Generally harmless in healthy people</a:t>
            </a:r>
          </a:p>
        </p:txBody>
      </p:sp>
      <p:pic>
        <p:nvPicPr>
          <p:cNvPr id="6" name="Google Shape;80;p16" descr="Woman with an excited facial expression pointing her hand up.">
            <a:extLst>
              <a:ext uri="{FF2B5EF4-FFF2-40B4-BE49-F238E27FC236}">
                <a16:creationId xmlns:a16="http://schemas.microsoft.com/office/drawing/2014/main" id="{D49FB4B4-807D-E1EE-3DB1-8DA2B18BCCE2}"/>
              </a:ext>
            </a:extLst>
          </p:cNvPr>
          <p:cNvPicPr preferRelativeResize="0">
            <a:picLocks noGrp="1"/>
          </p:cNvPicPr>
          <p:nvPr>
            <p:ph type="pic" sz="quarter" idx="12"/>
          </p:nvPr>
        </p:nvPicPr>
        <p:blipFill>
          <a:blip r:embed="rId2">
            <a:alphaModFix/>
          </a:blip>
          <a:srcRect t="12732" b="12732"/>
          <a:stretch/>
        </p:blipFill>
        <p:spPr>
          <a:prstGeom prst="rect">
            <a:avLst/>
          </a:prstGeom>
          <a:noFill/>
          <a:ln>
            <a:noFill/>
          </a:ln>
        </p:spPr>
      </p:pic>
      <p:sp>
        <p:nvSpPr>
          <p:cNvPr id="18" name="Text Placeholder 17">
            <a:extLst>
              <a:ext uri="{FF2B5EF4-FFF2-40B4-BE49-F238E27FC236}">
                <a16:creationId xmlns:a16="http://schemas.microsoft.com/office/drawing/2014/main" id="{A361D670-4F0D-2EE1-AD9E-72952EE31E9F}"/>
              </a:ext>
            </a:extLst>
          </p:cNvPr>
          <p:cNvSpPr>
            <a:spLocks noGrp="1"/>
          </p:cNvSpPr>
          <p:nvPr>
            <p:ph type="body" sz="quarter" idx="16"/>
          </p:nvPr>
        </p:nvSpPr>
        <p:spPr/>
        <p:txBody>
          <a:bodyPr/>
          <a:lstStyle/>
          <a:p>
            <a:r>
              <a:rPr lang="en-US" dirty="0"/>
              <a:t>Congenital Cytomegalovirus (</a:t>
            </a:r>
            <a:r>
              <a:rPr lang="en-US" dirty="0" err="1"/>
              <a:t>cCMV</a:t>
            </a:r>
            <a:r>
              <a:rPr lang="en-US" dirty="0"/>
              <a:t>)</a:t>
            </a:r>
          </a:p>
        </p:txBody>
      </p:sp>
      <p:sp>
        <p:nvSpPr>
          <p:cNvPr id="19" name="Text Placeholder 18">
            <a:extLst>
              <a:ext uri="{FF2B5EF4-FFF2-40B4-BE49-F238E27FC236}">
                <a16:creationId xmlns:a16="http://schemas.microsoft.com/office/drawing/2014/main" id="{0A912B3D-E04E-F05A-1EB3-B22C5A33DED3}"/>
              </a:ext>
            </a:extLst>
          </p:cNvPr>
          <p:cNvSpPr>
            <a:spLocks noGrp="1"/>
          </p:cNvSpPr>
          <p:nvPr>
            <p:ph type="body" sz="quarter" idx="17"/>
          </p:nvPr>
        </p:nvSpPr>
        <p:spPr/>
        <p:txBody>
          <a:bodyPr/>
          <a:lstStyle/>
          <a:p>
            <a:r>
              <a:rPr lang="en-US" dirty="0"/>
              <a:t>People who are pregnant and develop an active CMV infection can unknowingly pass the virus to their growing fetus.  </a:t>
            </a:r>
          </a:p>
          <a:p>
            <a:r>
              <a:rPr lang="en-US" dirty="0"/>
              <a:t>When the baby is born with a CMV infection, it is called </a:t>
            </a:r>
            <a:r>
              <a:rPr lang="en-US" dirty="0" err="1"/>
              <a:t>cCMV</a:t>
            </a:r>
            <a:r>
              <a:rPr lang="en-US" dirty="0"/>
              <a:t>.</a:t>
            </a:r>
          </a:p>
        </p:txBody>
      </p:sp>
      <p:pic>
        <p:nvPicPr>
          <p:cNvPr id="16" name="Google Shape;81;p16" descr="profile of a pregnant woman in a white dress standing in front of green foilage.">
            <a:extLst>
              <a:ext uri="{FF2B5EF4-FFF2-40B4-BE49-F238E27FC236}">
                <a16:creationId xmlns:a16="http://schemas.microsoft.com/office/drawing/2014/main" id="{71C407BE-033E-C01A-39A9-B70AFEB22DA9}"/>
              </a:ext>
            </a:extLst>
          </p:cNvPr>
          <p:cNvPicPr preferRelativeResize="0">
            <a:picLocks noGrp="1"/>
          </p:cNvPicPr>
          <p:nvPr>
            <p:ph type="pic" sz="quarter" idx="13"/>
          </p:nvPr>
        </p:nvPicPr>
        <p:blipFill rotWithShape="1">
          <a:blip r:embed="rId3">
            <a:alphaModFix/>
          </a:blip>
          <a:srcRect t="1658" b="1658"/>
          <a:stretch/>
        </p:blipFill>
        <p:spPr>
          <a:prstGeom prst="rect">
            <a:avLst/>
          </a:prstGeom>
          <a:noFill/>
          <a:ln>
            <a:noFill/>
          </a:ln>
        </p:spPr>
      </p:pic>
    </p:spTree>
    <p:extLst>
      <p:ext uri="{BB962C8B-B14F-4D97-AF65-F5344CB8AC3E}">
        <p14:creationId xmlns:p14="http://schemas.microsoft.com/office/powerpoint/2010/main" val="2733567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0E65-9BDF-1CD7-AAD8-BAC375C18F1C}"/>
              </a:ext>
            </a:extLst>
          </p:cNvPr>
          <p:cNvSpPr>
            <a:spLocks noGrp="1"/>
          </p:cNvSpPr>
          <p:nvPr>
            <p:ph type="ctrTitle"/>
          </p:nvPr>
        </p:nvSpPr>
        <p:spPr/>
        <p:txBody>
          <a:bodyPr/>
          <a:lstStyle/>
          <a:p>
            <a:r>
              <a:rPr lang="en-US" dirty="0"/>
              <a:t>Minnesota Low Incidence Projects: </a:t>
            </a:r>
            <a:br>
              <a:rPr lang="en-US" dirty="0"/>
            </a:br>
            <a:r>
              <a:rPr lang="en-US" dirty="0"/>
              <a:t>Grant Statement</a:t>
            </a:r>
          </a:p>
        </p:txBody>
      </p:sp>
      <p:sp>
        <p:nvSpPr>
          <p:cNvPr id="3" name="Text Placeholder 2">
            <a:extLst>
              <a:ext uri="{FF2B5EF4-FFF2-40B4-BE49-F238E27FC236}">
                <a16:creationId xmlns:a16="http://schemas.microsoft.com/office/drawing/2014/main" id="{6E650A0A-0A9F-CB57-030F-744F8593EBC7}"/>
              </a:ext>
            </a:extLst>
          </p:cNvPr>
          <p:cNvSpPr>
            <a:spLocks noGrp="1"/>
          </p:cNvSpPr>
          <p:nvPr>
            <p:ph type="body" sz="quarter" idx="10"/>
          </p:nvPr>
        </p:nvSpPr>
        <p:spPr>
          <a:xfrm>
            <a:off x="606425" y="4023360"/>
            <a:ext cx="11001375" cy="1691640"/>
          </a:xfrm>
        </p:spPr>
        <p:txBody>
          <a:bodyPr/>
          <a:lstStyle/>
          <a:p>
            <a:pPr algn="l"/>
            <a:r>
              <a:rPr lang="en-US" dirty="0"/>
              <a:t>The contents of this presentation do not necessarily represent the policy of the federal Department of Education or the state Department of Education, and you should not assume endorsement by the federal or state government. Funding for this event is made possible with a grant from the MN Department of Education. The source of the funds is federal award Special Education – Grants to States, CFDA 84.027A..</a:t>
            </a:r>
          </a:p>
        </p:txBody>
      </p:sp>
      <p:pic>
        <p:nvPicPr>
          <p:cNvPr id="4" name="Picture Placeholder 4" descr="MN low incidence projects logo. A red map of the state of Minnesota divided into regions (1 &amp; 2, 3, 4, 5 &amp; 7, 6 &amp; 8, 9, 10, and 11) wrapped with words in blue &quot;Minnesota Low Incidence Projects&quot;.The Minnesota Low Incidence Projects logo of a map of Minnesota state in red color broken into regions 1 &amp;2, 3, 4, 5 &amp; 7, 6 &amp; 8, 9, 10 and 11.">
            <a:extLst>
              <a:ext uri="{FF2B5EF4-FFF2-40B4-BE49-F238E27FC236}">
                <a16:creationId xmlns:a16="http://schemas.microsoft.com/office/drawing/2014/main" id="{9D67314E-8D51-2D4E-8680-01B8C7844399}"/>
              </a:ext>
            </a:extLst>
          </p:cNvPr>
          <p:cNvPicPr>
            <a:picLocks noChangeAspect="1"/>
          </p:cNvPicPr>
          <p:nvPr/>
        </p:nvPicPr>
        <p:blipFill>
          <a:blip r:embed="rId2"/>
          <a:srcRect/>
          <a:stretch/>
        </p:blipFill>
        <p:spPr>
          <a:xfrm>
            <a:off x="5425853" y="1346891"/>
            <a:ext cx="1362261" cy="1053409"/>
          </a:xfrm>
          <a:prstGeom prst="rect">
            <a:avLst/>
          </a:prstGeom>
        </p:spPr>
      </p:pic>
    </p:spTree>
    <p:extLst>
      <p:ext uri="{BB962C8B-B14F-4D97-AF65-F5344CB8AC3E}">
        <p14:creationId xmlns:p14="http://schemas.microsoft.com/office/powerpoint/2010/main" val="199848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3193-7AD1-0607-9CB9-1B344C4A0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11C05-6ED5-1F8A-097D-C7E57C7C475B}"/>
              </a:ext>
            </a:extLst>
          </p:cNvPr>
          <p:cNvSpPr>
            <a:spLocks noGrp="1"/>
          </p:cNvSpPr>
          <p:nvPr>
            <p:ph type="title"/>
          </p:nvPr>
        </p:nvSpPr>
        <p:spPr/>
        <p:txBody>
          <a:bodyPr/>
          <a:lstStyle/>
          <a:p>
            <a:r>
              <a:rPr lang="en-US" dirty="0"/>
              <a:t>How is Cytomegalovirus Transmitted?</a:t>
            </a:r>
          </a:p>
        </p:txBody>
      </p:sp>
      <p:sp>
        <p:nvSpPr>
          <p:cNvPr id="9" name="Text Placeholder 8">
            <a:extLst>
              <a:ext uri="{FF2B5EF4-FFF2-40B4-BE49-F238E27FC236}">
                <a16:creationId xmlns:a16="http://schemas.microsoft.com/office/drawing/2014/main" id="{17914762-D2B9-FFBD-6913-C608A04AD7F3}"/>
              </a:ext>
            </a:extLst>
          </p:cNvPr>
          <p:cNvSpPr>
            <a:spLocks noGrp="1"/>
          </p:cNvSpPr>
          <p:nvPr>
            <p:ph type="body" sz="quarter" idx="14"/>
          </p:nvPr>
        </p:nvSpPr>
        <p:spPr/>
        <p:txBody>
          <a:bodyPr/>
          <a:lstStyle/>
          <a:p>
            <a:r>
              <a:rPr lang="en-US" dirty="0"/>
              <a:t>Cytomegalovirus (CMV)</a:t>
            </a:r>
          </a:p>
        </p:txBody>
      </p:sp>
      <p:sp>
        <p:nvSpPr>
          <p:cNvPr id="10" name="Text Placeholder 9">
            <a:extLst>
              <a:ext uri="{FF2B5EF4-FFF2-40B4-BE49-F238E27FC236}">
                <a16:creationId xmlns:a16="http://schemas.microsoft.com/office/drawing/2014/main" id="{7E307E3E-C231-1734-924D-85C13BD636FD}"/>
              </a:ext>
            </a:extLst>
          </p:cNvPr>
          <p:cNvSpPr>
            <a:spLocks noGrp="1"/>
          </p:cNvSpPr>
          <p:nvPr>
            <p:ph type="body" sz="quarter" idx="15"/>
          </p:nvPr>
        </p:nvSpPr>
        <p:spPr/>
        <p:txBody>
          <a:bodyPr/>
          <a:lstStyle/>
          <a:p>
            <a:pPr marL="342900" marR="0" lvl="0" indent="-342900" algn="l" defTabSz="914400" rtl="0" eaLnBrk="1" fontAlgn="auto" latinLnBrk="0" hangingPunct="1">
              <a:lnSpc>
                <a:spcPct val="80000"/>
              </a:lnSpc>
              <a:spcBef>
                <a:spcPts val="400"/>
              </a:spcBef>
              <a:spcAft>
                <a:spcPts val="400"/>
              </a:spcAft>
              <a:buClr>
                <a:schemeClr val="tx1"/>
              </a:buClr>
              <a:buSzPct val="120000"/>
              <a:buFont typeface="Arial" panose="020B0604020202020204" pitchFamily="34" charset="0"/>
              <a:buChar char="•"/>
              <a:tabLst/>
              <a:defRPr/>
            </a:pPr>
            <a:r>
              <a:rPr lang="en-US" sz="2000" kern="1200" dirty="0">
                <a:solidFill>
                  <a:schemeClr val="tx1"/>
                </a:solidFill>
                <a:effectLst/>
              </a:rPr>
              <a:t>CMV is transmitted by direct contact of mucous membranes or open skin with body fluids (such as saliva, urine, nasal mucus, tears, blood, semen, vaginal fluids, stool, breastmilk) from someone with an active CMV infection.</a:t>
            </a:r>
            <a:endParaRPr lang="en-US" dirty="0">
              <a:effectLst/>
            </a:endParaRPr>
          </a:p>
        </p:txBody>
      </p:sp>
      <p:sp>
        <p:nvSpPr>
          <p:cNvPr id="3" name="Text Placeholder 2">
            <a:extLst>
              <a:ext uri="{FF2B5EF4-FFF2-40B4-BE49-F238E27FC236}">
                <a16:creationId xmlns:a16="http://schemas.microsoft.com/office/drawing/2014/main" id="{507297C9-2467-857E-0C75-4BA5E8EF3DC4}"/>
              </a:ext>
            </a:extLst>
          </p:cNvPr>
          <p:cNvSpPr>
            <a:spLocks noGrp="1"/>
          </p:cNvSpPr>
          <p:nvPr>
            <p:ph type="body" sz="quarter" idx="16"/>
          </p:nvPr>
        </p:nvSpPr>
        <p:spPr/>
        <p:txBody>
          <a:bodyPr/>
          <a:lstStyle/>
          <a:p>
            <a:pPr marL="0" marR="0" lvl="0" indent="0" algn="l" defTabSz="914400" rtl="0" eaLnBrk="1" fontAlgn="auto" latinLnBrk="0" hangingPunct="1">
              <a:lnSpc>
                <a:spcPts val="2200"/>
              </a:lnSpc>
              <a:spcBef>
                <a:spcPts val="0"/>
              </a:spcBef>
              <a:spcAft>
                <a:spcPts val="0"/>
              </a:spcAft>
              <a:buClr>
                <a:schemeClr val="tx1"/>
              </a:buClr>
              <a:buSzPct val="120000"/>
              <a:buFont typeface="Arial" panose="020B0604020202020204" pitchFamily="34" charset="0"/>
              <a:buNone/>
              <a:tabLst/>
              <a:defRPr/>
            </a:pPr>
            <a:r>
              <a:rPr lang="en-US" sz="2200" b="1" kern="1200" dirty="0">
                <a:solidFill>
                  <a:schemeClr val="tx1"/>
                </a:solidFill>
                <a:effectLst/>
                <a:latin typeface="Calibri" panose="020F0502020204030204" pitchFamily="34" charset="0"/>
                <a:ea typeface="+mn-ea"/>
                <a:cs typeface="Calibri" panose="020F0502020204030204" pitchFamily="34" charset="0"/>
              </a:rPr>
              <a:t>Congenital Cytomegalovirus (</a:t>
            </a:r>
            <a:r>
              <a:rPr lang="en-US" sz="2200" b="1" kern="1200" dirty="0" err="1">
                <a:solidFill>
                  <a:schemeClr val="tx1"/>
                </a:solidFill>
                <a:effectLst/>
                <a:latin typeface="Calibri" panose="020F0502020204030204" pitchFamily="34" charset="0"/>
                <a:ea typeface="+mn-ea"/>
                <a:cs typeface="Calibri" panose="020F0502020204030204" pitchFamily="34" charset="0"/>
              </a:rPr>
              <a:t>cCMV</a:t>
            </a:r>
            <a:r>
              <a:rPr lang="en-US" sz="2200" b="1" kern="1200" dirty="0">
                <a:solidFill>
                  <a:schemeClr val="tx1"/>
                </a:solidFill>
                <a:effectLst/>
                <a:latin typeface="Calibri" panose="020F0502020204030204" pitchFamily="34" charset="0"/>
                <a:ea typeface="+mn-ea"/>
                <a:cs typeface="Calibri" panose="020F0502020204030204" pitchFamily="34" charset="0"/>
              </a:rPr>
              <a:t>)</a:t>
            </a:r>
            <a:endParaRPr lang="en-US" sz="2200" dirty="0">
              <a:effectLst/>
            </a:endParaRPr>
          </a:p>
        </p:txBody>
      </p:sp>
      <p:grpSp>
        <p:nvGrpSpPr>
          <p:cNvPr id="4" name="Group 3" descr="Yellow emoji sad face crying&#10;icons:&#10;brown cartoon poop&#10;yellow emoji face blowing nose with a tissue ">
            <a:extLst>
              <a:ext uri="{FF2B5EF4-FFF2-40B4-BE49-F238E27FC236}">
                <a16:creationId xmlns:a16="http://schemas.microsoft.com/office/drawing/2014/main" id="{B651086B-1048-5935-F155-1EA25ECCB077}"/>
              </a:ext>
            </a:extLst>
          </p:cNvPr>
          <p:cNvGrpSpPr/>
          <p:nvPr/>
        </p:nvGrpSpPr>
        <p:grpSpPr>
          <a:xfrm>
            <a:off x="1346416" y="4884826"/>
            <a:ext cx="3835376" cy="840731"/>
            <a:chOff x="1346416" y="4884826"/>
            <a:chExt cx="3835376" cy="840731"/>
          </a:xfrm>
        </p:grpSpPr>
        <p:pic>
          <p:nvPicPr>
            <p:cNvPr id="18" name="Google Shape;94;p17" descr="red cartoon blood drop">
              <a:extLst>
                <a:ext uri="{FF2B5EF4-FFF2-40B4-BE49-F238E27FC236}">
                  <a16:creationId xmlns:a16="http://schemas.microsoft.com/office/drawing/2014/main" id="{3B84793E-C3F0-BA0D-3B89-DCAA81CA226F}"/>
                </a:ext>
              </a:extLst>
            </p:cNvPr>
            <p:cNvPicPr preferRelativeResize="0"/>
            <p:nvPr/>
          </p:nvPicPr>
          <p:blipFill rotWithShape="1">
            <a:blip r:embed="rId2">
              <a:alphaModFix/>
            </a:blip>
            <a:srcRect l="34981" t="9747" r="30690" b="44619"/>
            <a:stretch/>
          </p:blipFill>
          <p:spPr>
            <a:xfrm>
              <a:off x="1346416" y="4950327"/>
              <a:ext cx="461501" cy="613450"/>
            </a:xfrm>
            <a:prstGeom prst="rect">
              <a:avLst/>
            </a:prstGeom>
            <a:noFill/>
            <a:ln>
              <a:noFill/>
            </a:ln>
          </p:spPr>
        </p:pic>
        <p:pic>
          <p:nvPicPr>
            <p:cNvPr id="15" name="Google Shape;92;p17" descr="Yellow emoji sad face crying">
              <a:extLst>
                <a:ext uri="{FF2B5EF4-FFF2-40B4-BE49-F238E27FC236}">
                  <a16:creationId xmlns:a16="http://schemas.microsoft.com/office/drawing/2014/main" id="{5E7FC550-53C5-C997-B4B5-1476E1B809E0}"/>
                </a:ext>
              </a:extLst>
            </p:cNvPr>
            <p:cNvPicPr preferRelativeResize="0"/>
            <p:nvPr/>
          </p:nvPicPr>
          <p:blipFill>
            <a:blip r:embed="rId3">
              <a:alphaModFix/>
            </a:blip>
            <a:stretch>
              <a:fillRect/>
            </a:stretch>
          </p:blipFill>
          <p:spPr>
            <a:xfrm>
              <a:off x="2479307" y="4960427"/>
              <a:ext cx="593275" cy="593275"/>
            </a:xfrm>
            <a:prstGeom prst="rect">
              <a:avLst/>
            </a:prstGeom>
            <a:noFill/>
            <a:ln>
              <a:noFill/>
            </a:ln>
          </p:spPr>
        </p:pic>
        <p:pic>
          <p:nvPicPr>
            <p:cNvPr id="17" name="Google Shape;93;p17" descr="brown cartoon poop ">
              <a:extLst>
                <a:ext uri="{FF2B5EF4-FFF2-40B4-BE49-F238E27FC236}">
                  <a16:creationId xmlns:a16="http://schemas.microsoft.com/office/drawing/2014/main" id="{9BC611F5-0BE3-0403-F610-6F111E417B6D}"/>
                </a:ext>
              </a:extLst>
            </p:cNvPr>
            <p:cNvPicPr preferRelativeResize="0"/>
            <p:nvPr/>
          </p:nvPicPr>
          <p:blipFill>
            <a:blip r:embed="rId4">
              <a:alphaModFix/>
            </a:blip>
            <a:stretch>
              <a:fillRect/>
            </a:stretch>
          </p:blipFill>
          <p:spPr>
            <a:xfrm>
              <a:off x="3339193" y="4981081"/>
              <a:ext cx="744476" cy="744476"/>
            </a:xfrm>
            <a:prstGeom prst="rect">
              <a:avLst/>
            </a:prstGeom>
            <a:noFill/>
            <a:ln>
              <a:noFill/>
            </a:ln>
          </p:spPr>
        </p:pic>
        <p:pic>
          <p:nvPicPr>
            <p:cNvPr id="19" name="Google Shape;95;p17" descr="yellow emoji face blowing nose with a tissue">
              <a:extLst>
                <a:ext uri="{FF2B5EF4-FFF2-40B4-BE49-F238E27FC236}">
                  <a16:creationId xmlns:a16="http://schemas.microsoft.com/office/drawing/2014/main" id="{060A3FBB-3FD7-53D5-5318-A1AA19B9A218}"/>
                </a:ext>
              </a:extLst>
            </p:cNvPr>
            <p:cNvPicPr preferRelativeResize="0"/>
            <p:nvPr/>
          </p:nvPicPr>
          <p:blipFill>
            <a:blip r:embed="rId5">
              <a:alphaModFix/>
            </a:blip>
            <a:stretch>
              <a:fillRect/>
            </a:stretch>
          </p:blipFill>
          <p:spPr>
            <a:xfrm>
              <a:off x="4492392" y="4884826"/>
              <a:ext cx="689400" cy="744475"/>
            </a:xfrm>
            <a:prstGeom prst="rect">
              <a:avLst/>
            </a:prstGeom>
            <a:noFill/>
            <a:ln>
              <a:noFill/>
            </a:ln>
          </p:spPr>
        </p:pic>
      </p:grpSp>
      <p:sp>
        <p:nvSpPr>
          <p:cNvPr id="12" name="Text Placeholder 11">
            <a:extLst>
              <a:ext uri="{FF2B5EF4-FFF2-40B4-BE49-F238E27FC236}">
                <a16:creationId xmlns:a16="http://schemas.microsoft.com/office/drawing/2014/main" id="{B0B9548C-D094-356A-E51C-FED65B73439D}"/>
              </a:ext>
            </a:extLst>
          </p:cNvPr>
          <p:cNvSpPr>
            <a:spLocks noGrp="1"/>
          </p:cNvSpPr>
          <p:nvPr>
            <p:ph type="body" sz="quarter" idx="17"/>
          </p:nvPr>
        </p:nvSpPr>
        <p:spPr/>
        <p:txBody>
          <a:bodyPr/>
          <a:lstStyle/>
          <a:p>
            <a:r>
              <a:rPr lang="en-US" dirty="0"/>
              <a:t>Congenital CMV is when a person who is pregnant develops an active CMV infection and unknowingly passes the virus to their growing fetus.  </a:t>
            </a:r>
          </a:p>
          <a:p>
            <a:r>
              <a:rPr lang="en-US" dirty="0"/>
              <a:t>When the baby is born with a CMV infection, it is called congenital CMV.</a:t>
            </a:r>
          </a:p>
        </p:txBody>
      </p:sp>
      <p:pic>
        <p:nvPicPr>
          <p:cNvPr id="20" name="Google Shape;96;p17" descr="Pregnant Woman With See Through Belly Illustration | Free SVG">
            <a:extLst>
              <a:ext uri="{FF2B5EF4-FFF2-40B4-BE49-F238E27FC236}">
                <a16:creationId xmlns:a16="http://schemas.microsoft.com/office/drawing/2014/main" id="{E3A436AF-F2E2-C2B7-9187-B360EBE51675}"/>
              </a:ext>
            </a:extLst>
          </p:cNvPr>
          <p:cNvPicPr preferRelativeResize="0"/>
          <p:nvPr/>
        </p:nvPicPr>
        <p:blipFill>
          <a:blip r:embed="rId6">
            <a:alphaModFix/>
          </a:blip>
          <a:stretch>
            <a:fillRect/>
          </a:stretch>
        </p:blipFill>
        <p:spPr>
          <a:xfrm>
            <a:off x="9745497" y="4618728"/>
            <a:ext cx="1114820" cy="1114820"/>
          </a:xfrm>
          <a:prstGeom prst="rect">
            <a:avLst/>
          </a:prstGeom>
          <a:noFill/>
          <a:ln>
            <a:noFill/>
          </a:ln>
        </p:spPr>
      </p:pic>
    </p:spTree>
    <p:extLst>
      <p:ext uri="{BB962C8B-B14F-4D97-AF65-F5344CB8AC3E}">
        <p14:creationId xmlns:p14="http://schemas.microsoft.com/office/powerpoint/2010/main" val="392869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91DC3-0427-AD9C-39A9-76ADA5D2BE85}"/>
              </a:ext>
            </a:extLst>
          </p:cNvPr>
          <p:cNvSpPr>
            <a:spLocks noGrp="1"/>
          </p:cNvSpPr>
          <p:nvPr>
            <p:ph type="title" idx="4294967295"/>
          </p:nvPr>
        </p:nvSpPr>
        <p:spPr>
          <a:xfrm>
            <a:off x="293972" y="-1355744"/>
            <a:ext cx="10972800" cy="1143093"/>
          </a:xfrm>
          <a:noFill/>
        </p:spPr>
        <p:txBody>
          <a:bodyPr vert="horz" lIns="274320" tIns="182880" rIns="274320" bIns="45720" rtlCol="0" anchor="b">
            <a:noAutofit/>
          </a:bodyPr>
          <a:lstStyle/>
          <a:p>
            <a:r>
              <a:rPr lang="en-US" dirty="0">
                <a:solidFill>
                  <a:schemeClr val="tx1">
                    <a:lumMod val="50000"/>
                    <a:lumOff val="50000"/>
                  </a:schemeClr>
                </a:solidFill>
              </a:rPr>
              <a:t>CMV Awareness poster. </a:t>
            </a:r>
          </a:p>
        </p:txBody>
      </p:sp>
      <p:pic>
        <p:nvPicPr>
          <p:cNvPr id="3" name="Google Shape;102;p18" descr="CMV Awareness poster.  Adult female with a baby holding a pacifier near the females mouth with cartoon germs extending towards the mouth.  Words saying, &quot;Don't let your newborn pass it on to your unborn.&quot;">
            <a:extLst>
              <a:ext uri="{FF2B5EF4-FFF2-40B4-BE49-F238E27FC236}">
                <a16:creationId xmlns:a16="http://schemas.microsoft.com/office/drawing/2014/main" id="{3D06B0F2-DDC5-AA09-E91D-E1635C3F65E4}"/>
              </a:ext>
            </a:extLst>
          </p:cNvPr>
          <p:cNvPicPr preferRelativeResize="0">
            <a:picLocks noGrp="1"/>
          </p:cNvPicPr>
          <p:nvPr>
            <p:ph type="pic" sz="quarter" idx="12"/>
          </p:nvPr>
        </p:nvPicPr>
        <p:blipFill>
          <a:blip r:embed="rId3">
            <a:alphaModFix/>
          </a:blip>
          <a:srcRect t="12012" b="12012"/>
          <a:stretch>
            <a:fillRect/>
          </a:stretch>
        </p:blipFill>
        <p:spPr>
          <a:xfrm>
            <a:off x="876300" y="1143000"/>
            <a:ext cx="10698163" cy="4572000"/>
          </a:xfrm>
          <a:prstGeom prst="rect">
            <a:avLst/>
          </a:prstGeom>
          <a:noFill/>
          <a:ln w="38100"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293538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BF0BC-2735-F25C-739C-11C0EF61E4E2}"/>
              </a:ext>
            </a:extLst>
          </p:cNvPr>
          <p:cNvSpPr>
            <a:spLocks noGrp="1"/>
          </p:cNvSpPr>
          <p:nvPr>
            <p:ph type="title"/>
          </p:nvPr>
        </p:nvSpPr>
        <p:spPr/>
        <p:txBody>
          <a:bodyPr/>
          <a:lstStyle/>
          <a:p>
            <a:r>
              <a:rPr lang="en-US" dirty="0"/>
              <a:t>Minnesota Congenital CMV Screening</a:t>
            </a:r>
          </a:p>
        </p:txBody>
      </p:sp>
      <p:sp>
        <p:nvSpPr>
          <p:cNvPr id="52" name="Text Placeholder 51">
            <a:extLst>
              <a:ext uri="{FF2B5EF4-FFF2-40B4-BE49-F238E27FC236}">
                <a16:creationId xmlns:a16="http://schemas.microsoft.com/office/drawing/2014/main" id="{419D4405-6A4B-6391-EBF5-A39EF0EC5243}"/>
              </a:ext>
            </a:extLst>
          </p:cNvPr>
          <p:cNvSpPr>
            <a:spLocks noGrp="1"/>
          </p:cNvSpPr>
          <p:nvPr>
            <p:ph type="body" sz="quarter" idx="10"/>
          </p:nvPr>
        </p:nvSpPr>
        <p:spPr/>
        <p:txBody>
          <a:bodyPr/>
          <a:lstStyle/>
          <a:p>
            <a:r>
              <a:rPr lang="en-US" dirty="0"/>
              <a:t>Minnesota is the first state to screen every newborn for congenital CMV! (February 2023)</a:t>
            </a:r>
          </a:p>
        </p:txBody>
      </p:sp>
      <p:sp>
        <p:nvSpPr>
          <p:cNvPr id="53" name="Text Placeholder 52">
            <a:extLst>
              <a:ext uri="{FF2B5EF4-FFF2-40B4-BE49-F238E27FC236}">
                <a16:creationId xmlns:a16="http://schemas.microsoft.com/office/drawing/2014/main" id="{C28C73F3-905F-5B2F-B9D7-98D211E4AD19}"/>
              </a:ext>
            </a:extLst>
          </p:cNvPr>
          <p:cNvSpPr>
            <a:spLocks noGrp="1"/>
          </p:cNvSpPr>
          <p:nvPr>
            <p:ph type="body" idx="15"/>
          </p:nvPr>
        </p:nvSpPr>
        <p:spPr/>
        <p:txBody>
          <a:bodyPr/>
          <a:lstStyle/>
          <a:p>
            <a:r>
              <a:rPr lang="en-US" dirty="0"/>
              <a:t>Purpose</a:t>
            </a:r>
          </a:p>
        </p:txBody>
      </p:sp>
      <p:sp>
        <p:nvSpPr>
          <p:cNvPr id="54" name="Text Placeholder 53">
            <a:extLst>
              <a:ext uri="{FF2B5EF4-FFF2-40B4-BE49-F238E27FC236}">
                <a16:creationId xmlns:a16="http://schemas.microsoft.com/office/drawing/2014/main" id="{028D01B7-F102-87C8-0E13-BC9AC896B07C}"/>
              </a:ext>
            </a:extLst>
          </p:cNvPr>
          <p:cNvSpPr>
            <a:spLocks noGrp="1"/>
          </p:cNvSpPr>
          <p:nvPr>
            <p:ph type="body" sz="quarter" idx="16"/>
          </p:nvPr>
        </p:nvSpPr>
        <p:spPr/>
        <p:txBody>
          <a:bodyPr/>
          <a:lstStyle/>
          <a:p>
            <a:pPr marL="0" indent="0">
              <a:buNone/>
            </a:pPr>
            <a:r>
              <a:rPr lang="en-US" dirty="0"/>
              <a:t>Identify infection and any health or developmental concerns as early as possible.</a:t>
            </a:r>
          </a:p>
          <a:p>
            <a:pPr marL="0" indent="0">
              <a:buNone/>
            </a:pPr>
            <a:r>
              <a:rPr lang="en-US" dirty="0"/>
              <a:t>Offer interventions that can help minimize the impact of the virus.</a:t>
            </a:r>
          </a:p>
        </p:txBody>
      </p:sp>
      <p:sp>
        <p:nvSpPr>
          <p:cNvPr id="55" name="Text Placeholder 54">
            <a:extLst>
              <a:ext uri="{FF2B5EF4-FFF2-40B4-BE49-F238E27FC236}">
                <a16:creationId xmlns:a16="http://schemas.microsoft.com/office/drawing/2014/main" id="{1B034D22-AFFB-A63E-8E9E-F915E5198189}"/>
              </a:ext>
            </a:extLst>
          </p:cNvPr>
          <p:cNvSpPr>
            <a:spLocks noGrp="1"/>
          </p:cNvSpPr>
          <p:nvPr>
            <p:ph type="body" idx="17"/>
          </p:nvPr>
        </p:nvSpPr>
        <p:spPr/>
        <p:txBody>
          <a:bodyPr/>
          <a:lstStyle/>
          <a:p>
            <a:r>
              <a:rPr lang="en-US" dirty="0"/>
              <a:t>MN Screening</a:t>
            </a:r>
          </a:p>
        </p:txBody>
      </p:sp>
      <p:sp>
        <p:nvSpPr>
          <p:cNvPr id="56" name="Text Placeholder 55">
            <a:extLst>
              <a:ext uri="{FF2B5EF4-FFF2-40B4-BE49-F238E27FC236}">
                <a16:creationId xmlns:a16="http://schemas.microsoft.com/office/drawing/2014/main" id="{BA2A9676-9FE6-9F18-50C8-6504469F7B43}"/>
              </a:ext>
            </a:extLst>
          </p:cNvPr>
          <p:cNvSpPr>
            <a:spLocks noGrp="1"/>
          </p:cNvSpPr>
          <p:nvPr>
            <p:ph type="body" sz="quarter" idx="18"/>
          </p:nvPr>
        </p:nvSpPr>
        <p:spPr/>
        <p:txBody>
          <a:bodyPr/>
          <a:lstStyle/>
          <a:p>
            <a:pPr marL="0" indent="0">
              <a:buNone/>
            </a:pPr>
            <a:r>
              <a:rPr lang="en-US" dirty="0"/>
              <a:t>Newborn CMV screening through the Minnesota newborn screening panel (blood spot)</a:t>
            </a:r>
          </a:p>
          <a:p>
            <a:pPr marL="0" indent="0">
              <a:buNone/>
            </a:pPr>
            <a:r>
              <a:rPr lang="en-US" dirty="0"/>
              <a:t>If CMV is detected, the baby’s health care provider is notified, and a urine test is collected before the baby is 21 days old to check for the virus.</a:t>
            </a:r>
          </a:p>
        </p:txBody>
      </p:sp>
      <p:sp>
        <p:nvSpPr>
          <p:cNvPr id="57" name="Text Placeholder 56">
            <a:extLst>
              <a:ext uri="{FF2B5EF4-FFF2-40B4-BE49-F238E27FC236}">
                <a16:creationId xmlns:a16="http://schemas.microsoft.com/office/drawing/2014/main" id="{988D5678-25D3-91ED-BE2E-4ED37AB04BB2}"/>
              </a:ext>
            </a:extLst>
          </p:cNvPr>
          <p:cNvSpPr>
            <a:spLocks noGrp="1"/>
          </p:cNvSpPr>
          <p:nvPr>
            <p:ph type="body" idx="19"/>
          </p:nvPr>
        </p:nvSpPr>
        <p:spPr/>
        <p:txBody>
          <a:bodyPr/>
          <a:lstStyle/>
          <a:p>
            <a:r>
              <a:rPr lang="en-US" dirty="0"/>
              <a:t>Follow-Up</a:t>
            </a:r>
          </a:p>
        </p:txBody>
      </p:sp>
      <p:sp>
        <p:nvSpPr>
          <p:cNvPr id="58" name="Text Placeholder 57">
            <a:extLst>
              <a:ext uri="{FF2B5EF4-FFF2-40B4-BE49-F238E27FC236}">
                <a16:creationId xmlns:a16="http://schemas.microsoft.com/office/drawing/2014/main" id="{6F078108-486B-4C96-52A5-ED5B87282BAA}"/>
              </a:ext>
            </a:extLst>
          </p:cNvPr>
          <p:cNvSpPr>
            <a:spLocks noGrp="1"/>
          </p:cNvSpPr>
          <p:nvPr>
            <p:ph type="body" sz="quarter" idx="20"/>
          </p:nvPr>
        </p:nvSpPr>
        <p:spPr/>
        <p:txBody>
          <a:bodyPr/>
          <a:lstStyle/>
          <a:p>
            <a:pPr marL="0" indent="0">
              <a:buNone/>
            </a:pPr>
            <a:r>
              <a:rPr lang="en-US" dirty="0"/>
              <a:t>Initial medical evaluation and treatment</a:t>
            </a:r>
          </a:p>
          <a:p>
            <a:pPr marL="0" indent="0">
              <a:buNone/>
            </a:pPr>
            <a:r>
              <a:rPr lang="en-US" dirty="0"/>
              <a:t>Letter and information booklet from MDH sent to families</a:t>
            </a:r>
          </a:p>
          <a:p>
            <a:pPr marL="0" indent="0">
              <a:buNone/>
            </a:pPr>
            <a:r>
              <a:rPr lang="en-US" dirty="0"/>
              <a:t>MDH connects families with a Local Public Health nurse</a:t>
            </a:r>
          </a:p>
          <a:p>
            <a:pPr marL="0" indent="0">
              <a:buNone/>
            </a:pPr>
            <a:r>
              <a:rPr lang="en-US" dirty="0"/>
              <a:t>Ongoing hearing monitoring</a:t>
            </a:r>
          </a:p>
          <a:p>
            <a:pPr marL="0" indent="0">
              <a:buNone/>
            </a:pPr>
            <a:r>
              <a:rPr lang="en-US" dirty="0"/>
              <a:t>Public health longitudinal surveillance</a:t>
            </a:r>
          </a:p>
        </p:txBody>
      </p:sp>
    </p:spTree>
    <p:extLst>
      <p:ext uri="{BB962C8B-B14F-4D97-AF65-F5344CB8AC3E}">
        <p14:creationId xmlns:p14="http://schemas.microsoft.com/office/powerpoint/2010/main" val="322031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title"/>
          </p:nvPr>
        </p:nvSpPr>
        <p:spPr/>
        <p:txBody>
          <a:bodyPr/>
          <a:lstStyle/>
          <a:p>
            <a:r>
              <a:rPr lang="en-US" dirty="0"/>
              <a:t>Parent Stories: Diagnosis</a:t>
            </a:r>
          </a:p>
        </p:txBody>
      </p:sp>
      <p:sp>
        <p:nvSpPr>
          <p:cNvPr id="6" name="Text Placeholder 5">
            <a:extLst>
              <a:ext uri="{FF2B5EF4-FFF2-40B4-BE49-F238E27FC236}">
                <a16:creationId xmlns:a16="http://schemas.microsoft.com/office/drawing/2014/main" id="{F31E3221-BDF8-6809-E6F0-122DB8ACEB42}"/>
              </a:ext>
            </a:extLst>
          </p:cNvPr>
          <p:cNvSpPr>
            <a:spLocks noGrp="1"/>
          </p:cNvSpPr>
          <p:nvPr>
            <p:ph type="body" sz="quarter" idx="11"/>
          </p:nvPr>
        </p:nvSpPr>
        <p:spPr/>
        <p:txBody>
          <a:bodyPr/>
          <a:lstStyle/>
          <a:p>
            <a:r>
              <a:rPr lang="en-US" dirty="0"/>
              <a:t>Video (0:44 sec): </a:t>
            </a:r>
            <a:r>
              <a:rPr lang="en-US" dirty="0">
                <a:hlinkClick r:id="rId4"/>
              </a:rPr>
              <a:t>https://youtu.be/cJmeUpaoWuY</a:t>
            </a:r>
            <a:endParaRPr lang="en-US" dirty="0"/>
          </a:p>
        </p:txBody>
      </p:sp>
      <p:pic>
        <p:nvPicPr>
          <p:cNvPr id="2" name="Online Media 1" descr="Parent stories, play video" title="Megan - cCMV screening">
            <a:hlinkClick r:id="" action="ppaction://media"/>
            <a:extLst>
              <a:ext uri="{FF2B5EF4-FFF2-40B4-BE49-F238E27FC236}">
                <a16:creationId xmlns:a16="http://schemas.microsoft.com/office/drawing/2014/main" id="{AC57D3D6-2554-5057-A401-04E58B046487}"/>
              </a:ext>
            </a:extLst>
          </p:cNvPr>
          <p:cNvPicPr>
            <a:picLocks noRot="1" noChangeAspect="1"/>
          </p:cNvPicPr>
          <p:nvPr>
            <a:videoFile r:link="rId1"/>
          </p:nvPr>
        </p:nvPicPr>
        <p:blipFill>
          <a:blip r:embed="rId5"/>
          <a:stretch>
            <a:fillRect/>
          </a:stretch>
        </p:blipFill>
        <p:spPr>
          <a:xfrm>
            <a:off x="5719156" y="2410933"/>
            <a:ext cx="5851212" cy="3303350"/>
          </a:xfrm>
          <a:prstGeom prst="rect">
            <a:avLst/>
          </a:prstGeom>
        </p:spPr>
      </p:pic>
    </p:spTree>
    <p:extLst>
      <p:ext uri="{BB962C8B-B14F-4D97-AF65-F5344CB8AC3E}">
        <p14:creationId xmlns:p14="http://schemas.microsoft.com/office/powerpoint/2010/main" val="33160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6FB2-DAE1-DA9A-D5C0-D996061FFDEE}"/>
              </a:ext>
            </a:extLst>
          </p:cNvPr>
          <p:cNvSpPr>
            <a:spLocks noGrp="1"/>
          </p:cNvSpPr>
          <p:nvPr>
            <p:ph type="title"/>
          </p:nvPr>
        </p:nvSpPr>
        <p:spPr/>
        <p:txBody>
          <a:bodyPr/>
          <a:lstStyle/>
          <a:p>
            <a:r>
              <a:rPr lang="en-US" dirty="0"/>
              <a:t>CMV Prevalence</a:t>
            </a:r>
          </a:p>
        </p:txBody>
      </p:sp>
      <p:sp>
        <p:nvSpPr>
          <p:cNvPr id="3" name="Text Placeholder 2">
            <a:extLst>
              <a:ext uri="{FF2B5EF4-FFF2-40B4-BE49-F238E27FC236}">
                <a16:creationId xmlns:a16="http://schemas.microsoft.com/office/drawing/2014/main" id="{C6AFA6A0-4634-B5C4-4788-B183172286AB}"/>
              </a:ext>
            </a:extLst>
          </p:cNvPr>
          <p:cNvSpPr>
            <a:spLocks noGrp="1"/>
          </p:cNvSpPr>
          <p:nvPr>
            <p:ph type="body" sz="quarter" idx="10"/>
          </p:nvPr>
        </p:nvSpPr>
        <p:spPr/>
        <p:txBody>
          <a:bodyPr/>
          <a:lstStyle/>
          <a:p>
            <a:pPr marL="0" indent="0">
              <a:buNone/>
            </a:pPr>
            <a:r>
              <a:rPr lang="en-US" dirty="0"/>
              <a:t>According to the Centers for Disease Control and Prevention (CDC), congenital CMV is the most common viral cause of birth defects and developmental disabilities in the U.S. </a:t>
            </a:r>
          </a:p>
          <a:p>
            <a:r>
              <a:rPr lang="en-US" dirty="0"/>
              <a:t>1 in 200 children are born with congenital CMV</a:t>
            </a:r>
          </a:p>
          <a:p>
            <a:r>
              <a:rPr lang="en-US" dirty="0"/>
              <a:t>Congenital CMV is arguably the most common preventable cause of neonatal disability in the U.S.</a:t>
            </a:r>
          </a:p>
          <a:p>
            <a:r>
              <a:rPr lang="en-US" dirty="0"/>
              <a:t>More children will have disabilities due to congenital CMV than other well-known infections and syndromes</a:t>
            </a:r>
          </a:p>
          <a:p>
            <a:r>
              <a:rPr lang="en-US" dirty="0"/>
              <a:t>It is more common for families who have a toddler at home, to have a baby born with congenital CMV.</a:t>
            </a:r>
          </a:p>
        </p:txBody>
      </p:sp>
    </p:spTree>
    <p:extLst>
      <p:ext uri="{BB962C8B-B14F-4D97-AF65-F5344CB8AC3E}">
        <p14:creationId xmlns:p14="http://schemas.microsoft.com/office/powerpoint/2010/main" val="2417014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3F3F3F"/>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Ui8BRw8jp83CydpNoPhxtC90coo=" pdftag="H2" isBookmarkSet="no" bookmark="yes" Order="_x0031_"/>
  <Shape xmlns="" ID="JTHWRjgwkcs6ej6LCAgd8rt1JiA=" pdftag="P" isBookmarkSet="no" bookmark="no" Order="_x0032_"/>
  <Shape xmlns="" ID="ZUK3P0vq1kyHMBtaP+GB8/hLUTw=" pdftag="H2" isBookmarkSet="no" bookmark="yes" Order="_x0031_"/>
  <Shape xmlns="" ID="jPlzfn2cWm2MZED+irsBSVGEwWE=" pdftag="P" isBookmarkSet="no" bookmark="no" Order="_x0032_"/>
  <Shape xmlns="" ID="uy/78ijjovHCeCAAgxG0VsjG/ac=" pdftag="" Order="_x0032_"/>
  <Shape xmlns="" ID="iHgMDtLXDWT2zkYPVs2mAmQfFIg=" pdftag="" Order="_x0033_"/>
  <Shape xmlns="" ID="IRZyh47S6MWFd7oMORcxPurIMIY=" Order="_x0031_" formula="no" pdftag="Figure" inline="no" validate="no" artifact="_x0030_"/>
  <Shape xmlns="" ID="X4j4L0lB0/G/nG8o8So2UaU/Kcg=" pdftag="H2" isBookmarkSet="no" bookmark="yes" Order="_x0031_"/>
  <Shape xmlns="" ID="XHX+YpuvmKP7MYZl23EDyGNK15s=" pdftag="" Order="_x0032_"/>
  <Shape xmlns="" ID="1oNuWWo05Fb9IaxtoPr7849BMRc=" pdftag="H2" isBookmarkSet="no" bookmark="yes" Order="_x0031_"/>
  <Shape xmlns="" ID="6oI3qJZdOxd1SO0fTC134sk0oK8=" pdftag="" Order="_x0033_"/>
  <Shape xmlns="" ID="kkNvTVED9PQYhg+TsO35kba0ZCk=" pdftag="" Order="_x0032_"/>
  <Shape xmlns="" ID="IFoFyA6gaJTAirK4ju6gOqF+JW8=" pdftag="" Order="_x0031_"/>
  <Shape xmlns="" ID="a5VxHDBS3Iil+7OlgHKZE9OLA9U=" pdftag="" Order="_x0032_"/>
  <Shape xmlns="" ID="sQ3fYIfewEzFUl2qI4j4eEFgsag=" pdftag="" Order="_x0033_"/>
  <Shape xmlns="" ID="FYul620mDaKtwYOrfpkHhJaMX7M=" pdftag="" Order="_x0034_"/>
  <Shape xmlns="" ID="Ue52PUEnwARe++e3zRu2VNqgWpg=" pdftag="" Order="_x0035_"/>
  <Shape xmlns="" ID="Jk8e9QXHkpH4cNI1DmdoN0Jr+tw=" pdftag="" Order="_x0031_"/>
  <Shape xmlns="" ID="/kCVetuNb3PIjgjRXF9pubcO7B8=" pdftag="" Order="_x0032_"/>
  <Shape xmlns="" ID="sMqYAFkBVB1hdc7j1U+q+VsmNW0=" Order="_x0033_" artifact="_x0030_" formula="no" pdftag="Figure" validate="no"/>
  <Shape xmlns="" ID="E9r0ZDVGAdF4Z8c4O35fSPAfhQ0=" pdftag="" Order="_x0031_"/>
  <Shape xmlns="" ID="s6mPtTdUU0wB1KhKw29GvNZru5k=" pdftag="" Order="_x0032_"/>
  <Shape xmlns="" ID="NuRjTmTyKkVsxqhyGuyHeNxjXEo=" Order="_x0033_" artifact="_x0030_" formula="no" pdftag="Figure" validate="no"/>
  <Shape xmlns="" ID="X17lnLeewQTjmIQB2fcCbRIE5qQ=" Order="_x0034_" artifact="_x0030_" formula="no" pdftag="Figure" validate="no"/>
  <Shape xmlns="" ID="pbbRwGWiDdkJnIk5D5okSsy98D4=" pdftag="" Order="_x0031_"/>
  <Shape xmlns="" ID="rsrRkYln5xXBUmazGmopUktXfqA=" Order="_x0032_" artifact="_x0030_" formula="no" pdftag="Figure" validate="no"/>
  <Shape xmlns="" ID="tvNoiXRfZOzqGCWMKbSIwzNDI9E=" pdftag="" Order="_x0031_"/>
  <Shape xmlns="" ID="LlqAjh3WKHiuCIevNVN+h45hPqs=" pdftag="" Order="_x0032_"/>
  <Shape xmlns="" ID="OB4BixS7nGZYBrxaE3YC6szcyss=" Order="_x0033_" artifact="_x0030_" formula="no" pdftag="Figure" validate="no"/>
  <Shape xmlns="" ID="sblAIztjS/U1NiXHyC5tEpnukvw=" pdftag="H2" isBookmarkSet="no" bookmark="yes" Order="_x0031_"/>
  <Shape xmlns="" ID="mYP5Xqqf8dVgb96lk1X0Rgyc3UE=" Order="_x0032_" artifact="_x0030_" formula="no" pdftag="Figure" validate="no"/>
  <Shape xmlns="" ID="JM9HJCxPCgfQ6hs3tNmS4M18/+A=" pdftag="H2" isBookmarkSet="no" Order="_x0031_" bookmark="yes"/>
  <Shape xmlns="" ID="z0Jdk/HCwtQh6YbE3A2e2FQO2kE=" pdftag="" Order="_x0032_"/>
  <Shape xmlns="" ID="DS+k62dUxHN0Fr35/JZWIrgtroc=" Order="_x0033_" artifact="_x0030_" formula="no" pdftag="Figure" validate="no"/>
  <Shape xmlns="" ID="atmq+E4mXiTG5q/nm5zQSFm4JKU=" pdftag="H2" isBookmarkSet="no" bookmark="yes" Order="_x0031_"/>
  <Shape xmlns="" ID="FIYMG4qOJ86CF5KRQGqoGdSgYvQ=" Order="_x0032_" artifact="_x0030_" formula="no" pdftag="Figure" validate="no"/>
  <Shape xmlns="" ID="A2QXNIu5pBEOUCVECoZ43VBhRek=" pdftag="" Order="_x0031_"/>
  <Shape xmlns="" ID="Ypx9x7dWmgoJorMeoVQYDe2Y3h0=" pdftag="" Order="_x0032_"/>
  <Shape xmlns="" ID="H4MhL+tO+Cc8hX3LrUoA6/lxPRg=" pdftag="" Order="_x0031_"/>
  <Shape xmlns="" ID="qByouegnTanyw/tLlr3kLZ3TflU=" pdftag="" Order="_x0032_"/>
  <SubText xmlns="" ID="IRZyh47S6MWFd7oMORcxPurIMIY=" ActualText=""/>
  <Shape xmlns="" ID="Jl7UUhjVgCI8MeVBtgRStrcZ3Pg=" pdftag="H2" isBookmarkSet="no" bookmark="yes" Order="_x0031_"/>
  <Shape xmlns="" ID="ZpUUHgrbhCn0cn/pwHjj6JimRnk=" pdftag="P" isBookmarkSet="no" bookmark="no" Order="_x0032_"/>
  <Shape xmlns="" ID="AntwAZFIVMBC2xhA+AIkBwrL7IU=" isBookmarkSet="no" bookmark="yes" pdftag="H1" artifact="_x0030_" Order="_x0032_"/>
  <Shape xmlns="" ID="v27YEysurcfiGRr6RPVRYKQSHGc=" isBookmarkSet="no" bookmark="yes" pdftag="P" artifact="_x0030_" Order="_x0033_"/>
  <Shape xmlns="" ID="TR0mMJJUCeblVTvRA2Ql+DBgjx8=" formula="no" pdftag="Figure" inline="no" artifact="_x0030_" isBookmarkSet="no" bookmark="no" Order="_x0031_" validate="no" Lang=""/>
  <Shape xmlns="" ID="5UFLIzVhFtn6JZH3o+NpXtCSyr0=" pdftag="P" isBookmarkSet="no" bookmark="no" Order="_x0032_"/>
  <Shape xmlns="" ID="8NOqEydZ0CLK2hsCCPY+L9voyAA=" pdftag="H2" isBookmarkSet="no" bookmark="yes" Order="_x0031_"/>
  <Shape xmlns="" ID="BeoXEOPuG5yAvKffd83hd9PDkWs=" pdftag="P" isBookmarkSet="no" bookmark="no" Order="_x0032_"/>
  <Shape xmlns="" ID="cDzKpDtgDpr+3thIKQMY0Ta6XMo=" pdftag="P" isBookmarkSet="no" bookmark="no" Order="_x0033_"/>
  <Shape xmlns="" ID="uGkArayZ+HmF507JeXHN7JBM2HY=" pdftag="H2" isBookmarkSet="no" bookmark="yes" Order="_x0031_"/>
  <Shape xmlns="" ID="STUaJfpKgMLHBHGkHN11FYU6ffk=" isBookmarkSet="no" bookmark="no" pdftag="H3" artifact="_x0030_" Order="_x0032_"/>
  <Shape xmlns="" ID="7I2vpVsuKK3eAPENdN50YkWWLu4=" isBookmarkSet="no" bookmark="no" pdftag="H3" artifact="_x0030_" Order="_x0034_"/>
  <Shape xmlns="" ID="OqS1bs4Ni6awjjp7bsCxgXZWU8A=" pdftag="P" isBookmarkSet="no" bookmark="no" Order="_x0033_"/>
  <Shape xmlns="" ID="25wlJ28nPXrlm2ZHmvuEFeuVDiE=" pdftag="P" isBookmarkSet="no" bookmark="no" Order="_x0035_"/>
  <Shape xmlns="" ID="fwVpKfGCn3yQbvcebEEOOgSSi4Q=" pdftag="H2" isBookmarkSet="no" bookmark="yes" Order="_x0031_"/>
  <Shape xmlns="" ID="mC6Z8DZ2eaJU9z7yHnyQkyjscNg=" pdftag="P" isBookmarkSet="no" bookmark="no" Order="_x0032_"/>
  <Shape xmlns="" ID="e9DfiT2v2BCJDDDkkM+K2YuCfO8=" Order="_x0033_" formula="no" inline="no" artifact="_x0031_" pdftag="_x005B_Artifact_x005D_" isBookmarkSet="no" bookmark="no" validate="no" Lang=""/>
  <Shape xmlns="" ID="Lyn4PkO2oLc0JsVVvTTeDNAil58=" pdftag="H2" isBookmarkSet="no" bookmark="yes" Order="_x0031_"/>
  <Shape xmlns="" ID="CnTZGVauv9iMnwO9llGNHvwfVRc=" pdftag="P" isBookmarkSet="no" bookmark="no" Order="_x0032_"/>
  <Shape xmlns="" ID="EC2fL7BcOydpczk3DINisSLMkpU=" Order="_x0033_" formula="no" inline="no" artifact="_x0031_" pdftag="_x005B_Artifact_x005D_" isBookmarkSet="no" bookmark="no" validate="no" Lang=""/>
  <Shape xmlns="" ID="NbyerPOX/qokjuTvTTNzRlWEf28=" Order="_x0034_" formula="no" inline="no" artifact="_x0031_" pdftag="_x005B_Artifact_x005D_" isBookmarkSet="no" bookmark="no" validate="no" Lang=""/>
  <Shape xmlns="" ID="Ff3EV73BbGE8gyuwUAlenRtzXvY=" pdftag="H2" isBookmarkSet="no" bookmark="yes" Order="_x0031_"/>
  <Shape xmlns="" ID="C2nyHESj7yNat/CEQYaWdozVoAo=" Order="_x0032_" formula="no" inline="no" artifact="_x0031_" pdftag="_x005B_Artifact_x005D_" isBookmarkSet="no" bookmark="no" validate="no" Lang=""/>
  <Shape xmlns="" ID="16jc2gKndrYKbCgCPwPx82l9NEk=" pdftag="P" isBookmarkSet="no" bookmark="no" Order="_x0032_"/>
  <Shape xmlns="" ID="OSQ/Kn3rWFe6qZ+AenHJJWg4h5Q=" Order="_x0033_" formula="no" inline="no" artifact="_x0031_" pdftag="_x005B_Artifact_x005D_" isBookmarkSet="no" bookmark="no" validate="no" Lang=""/>
  <Shape xmlns="" ID="mlYpkIadw9s/wxpZyKJ/Zpyl0OI=" Order="_x0032_" formula="no" inline="no" artifact="_x0031_" pdftag="_x005B_Artifact_x005D_" isBookmarkSet="no" bookmark="no" validate="no" Lang=""/>
  <Shape xmlns="" ID="4Bnn46UuQjHWtjohDUo830Cu6jo=" pdftag="P" isBookmarkSet="no" bookmark="no" Order="_x0032_"/>
  <Shape xmlns="" ID="oiewVwZbNA94UR/ZFSk+p5RlL6o=" Order="_x0033_" formula="no" inline="no" artifact="_x0031_" pdftag="_x005B_Artifact_x005D_" isBookmarkSet="no" bookmark="no" validate="no" Lang=""/>
  <Shape xmlns="" ID="G1gdx3cIO3Y9cwDtp9tm6odzqFY=" pdftag="H2" isBookmarkSet="no" bookmark="yes" Order="_x0031_"/>
  <Shape xmlns="" ID="PMjBI7r4H5sbhYhF5k0Oc+9A+Ps=" Order="_x0032_" formula="no" inline="no" artifact="_x0031_" pdftag="_x005B_Artifact_x005D_" isBookmarkSet="no" bookmark="no" validate="no" Lang=""/>
  <Shape xmlns="" ID="SNoT7cCeJ3hQ2s5Hwg/6em8W2LQ=" pdftag="H2" isBookmarkSet="no" bookmark="yes" Order="_x0032_"/>
  <Shape xmlns="" ID="U4qbbV/uXDzHqpjRln6DhfxuFhw=" pdftag="P" isBookmarkSet="no" bookmark="no" Order="_x0033_"/>
  <Shape xmlns="" ID="mn7qxt0Jj9/XvLGPTIfAidg97T8=" formula="no" artifact="_x0030_" pdftag="Figure" inline="no" isBookmarkSet="no" bookmark="no" Order="_x0031_" validate="no" Lang=""/>
  <Shape xmlns="" ID="arRrkyDe10E2+Vp6N/RvPpOh9R0=" pdftag="H2" isBookmarkSet="no" bookmark="yes" Order="_x0032_"/>
  <Shape xmlns="" ID="pzFAkeQud8edUs0jLELwpRzKtx0=" isBookmarkSet="no" bookmark="yes" pdftag="P" artifact="_x0030_" Order="_x0033_"/>
  <Shape xmlns="" ID="D3N/5hvy4n7ZWl7I+bfHh8U56v4=" formula="no" pdftag="Figure" artifact="_x0030_" inline="no" isBookmarkSet="no" bookmark="no" Order="_x0031_" validate="no" Lang=""/>
  <SubText xmlns="" ID="TR0mMJJUCeblVTvRA2Ql+DBgjx8=" ActualText=""/>
  <SubText xmlns="" ID="e9DfiT2v2BCJDDDkkM+K2YuCfO8=" ActualText=""/>
  <SubText xmlns="" ID="EC2fL7BcOydpczk3DINisSLMkpU=" ActualText=""/>
  <SubText xmlns="" ID="NbyerPOX/qokjuTvTTNzRlWEf28=" ActualText=""/>
  <SubText xmlns="" ID="C2nyHESj7yNat/CEQYaWdozVoAo=" ActualText=""/>
  <SubText xmlns="" ID="OSQ/Kn3rWFe6qZ+AenHJJWg4h5Q=" ActualText=""/>
  <SubText xmlns="" ID="mlYpkIadw9s/wxpZyKJ/Zpyl0OI=" ActualText=""/>
  <SubText xmlns="" ID="oiewVwZbNA94UR/ZFSk+p5RlL6o=" ActualText=""/>
  <SubText xmlns="" ID="PMjBI7r4H5sbhYhF5k0Oc+9A+Ps=" ActualText=""/>
  <SubText xmlns="" ID="mn7qxt0Jj9/XvLGPTIfAidg97T8=" ActualText=""/>
  <SubText xmlns="" ID="D3N/5hvy4n7ZWl7I+bfHh8U56v4=" ActualText=""/>
  <Shape xmlns="" ID="RbRtQMnlxxGFX1sB2C2WSQwZ51I=" pdftag="H2" artifact="_x0030_" isBookmarkSet="yes" bookmark="no" Order="_x0031_"/>
  <Shape xmlns="" ID="eHOViEm38LKjDZZQX49XJu9zN/c=" isBookmarkSet="no" bookmark="no" pdftag="P" artifact="_x0030_" Order="_x0032_"/>
  <Shape xmlns="" ID="cSWyLEW3vMLe2Z26lt/Kw3uN9sk=" pdftag="H2" artifact="_x0030_" isBookmarkSet="yes" bookmark="no" Order="_x0031_"/>
  <Shape xmlns="" ID="C+SeeTWcOG8Qux7lpLFqMq64hME=" isBookmarkSet="yes" bookmark="no" pdftag="P" artifact="_x0030_" Order="_x0032_"/>
  <Shape xmlns="" ID="8Ga5rSLSzhTA6Cuj2//8Qfv1+4o=" isBookmarkSet="no" pdftag="H1" artifact="_x0030_" bookmark="yes" Order="_x0032_"/>
  <Shape xmlns="" ID="/vcvLshS2CH9zt7wdTdwH6Vg2gA=" formula="no" pdftag="Figure" inline="no" isBookmarkSet="no" bookmark="no" Lang="" artifact="_x0030_" Order="_x0031_" validate="no"/>
  <Shape xmlns="" ID="0YB9P0H6s/sm+RB1oAnNNqbKP9E=" formula="no" pdftag="Figure" inline="no" artifact="_x0030_" isBookmarkSet="no" bookmark="no" Lang="" Order="_x0033_" validate="no"/>
  <Shape xmlns="" ID="YZK2PLC4mIUjZlo4u7eeOQnXpB0=" isBookmarkSet="yes" bookmark="yes" pdftag="H3" artifact="_x0030_" Order="_x0032_"/>
  <Shape xmlns="" ID="U3exemzJTkbRg5mVQz5kXyIV+zY=" pdftag="P" isBookmarkSet="no" bookmark="no" Order="_x0033_"/>
  <Shape xmlns="" ID="HZxzdlh32J2eA/MJSE6Bg3kW7oY=" isBookmarkSet="yes" bookmark="yes" pdftag="H3" artifact="_x0030_" Order="_x0035_"/>
  <Shape xmlns="" ID="lQh/go6dnUaLxqylB/kGl7RfNyc=" pdftag="P" isBookmarkSet="no" bookmark="no" Order="_x0036_"/>
  <Shape xmlns="" ID="EYtCUYfcAd7eX7Krd+CJ1j2N9G8=" formula="no" pdftag="Figure" inline="no" artifact="_x0030_" isBookmarkSet="no" bookmark="no" Order="_x0034_" validate="no" Lang=""/>
  <Shape xmlns="" ID="nw1/UM4125b1OSjFB5AYefk69Tg=" formula="no" pdftag="Figure" artifact="_x0030_" inline="no" isBookmarkSet="no" bookmark="no" Order="_x0037_" validate="no" Lang=""/>
  <Shape xmlns="" ID="PdXUQKtfHwwy2jRTB/tD9fD16M8=" pdftag="H3" artifact="_x0030_" isBookmarkSet="yes" bookmark="yes" Order="_x0032_"/>
  <Shape xmlns="" ID="leNWwEe7swj5g7JJV5H1o+HwrIU=" pdftag="P" isBookmarkSet="no" bookmark="no" Order="_x0033_"/>
  <Shape xmlns="" ID="yF2HrE4li1sn4DDg3ZprWXUEAuk=" formula="no" pdftag="Figure" artifact="_x0030_" inline="no" validate="yes" isBookmarkSet="no" bookmark="no" Order="_x0038_"/>
  <Shape xmlns="" ID="wdS3soYA+nb2hZkXpwTrcqWrtMw=" formula="no" pdftag="Figure" artifact="_x0030_" inline="no" validate="yes" isBookmarkSet="no" bookmark="no" Order="_x0039_"/>
  <Shape xmlns="" ID="irF4lzHpps7UPwrfzpltJi9YjRA=" formula="no" pdftag="Figure" artifact="_x0030_" inline="no" validate="yes" isBookmarkSet="no" bookmark="no" Order="_x0031_0"/>
  <Shape xmlns="" ID="PtRr2Bez8eHroMT01ZniKFLnD9A=" formula="no" pdftag="Figure" artifact="_x0030_" inline="no" validate="yes" isBookmarkSet="no" bookmark="no" Order="_x0037_"/>
  <Shape xmlns="" ID="wqQkiv5ItZ9dXtGXGfo0ovzG2PA=" isBookmarkSet="yes" bookmark="yes" pdftag="H3" artifact="_x0030_" Order="_x0035_"/>
  <Shape xmlns="" ID="HkRbZxGINMTwqLw+dXtgfZyUq8g=" pdftag="P" isBookmarkSet="no" bookmark="no" Order="_x0036_"/>
  <Shape xmlns="" ID="6j8FFVD99mUE2Uvfu0G48m+9OHE=" formula="no" pdftag="Figure" artifact="_x0030_" inline="no" isBookmarkSet="no" bookmark="no" Lang="" Order="_x0037_" validate="no"/>
  <Shape xmlns="" ID="jreK8uAnkGyPl0HnEfcbwhll7lY=" Order="_x0031_" isBookmarkSet="yes" bookmark="no" pdftag="_x005B_Artifact_x005D_" artifact="_x0031_"/>
  <Shape xmlns="" ID="xj8lIMacyQfJG4P2dg330kSvUCo=" formula="no" pdftag="Figure" inline="no" isBookmarkSet="no" bookmark="no" Lang="" artifact="_x0030_" Order="_x0031_" validate="no"/>
  <Shape xmlns="" ID="zZSWK5FhjsInh7XrO6UxzP3BFTw=" pdftag="H2" isBookmarkSet="no" bookmark="yes" Order="_x0031_"/>
  <Shape xmlns="" ID="F5bBMmpaQovCswdCJo8y8BaoLQg=" pdftag="H3" isBookmarkSet="no" bookmark="yes" Order="_x0032_"/>
  <Shape xmlns="" ID="dRQahJcMy5FGvowGaHqZ5q31+Lg=" isBookmarkSet="yes" bookmark="yes" pdftag="H4" artifact="_x0030_" Order="_x0033_"/>
  <Shape xmlns="" ID="IORSSxhczgtMvOEvYtSBX7E3+4A=" pdftag="P" isBookmarkSet="no" bookmark="no" Order="_x0034_"/>
  <Shape xmlns="" ID="J7AoZ1QmYl2kIfHjYr++8q4wEvc=" pdftag="H4" artifact="_x0030_" isBookmarkSet="yes" bookmark="yes" Order="_x0035_"/>
  <Shape xmlns="" ID="AOOTu+JeZxfUFyZXrugS97fLqHk=" pdftag="P" isBookmarkSet="no" bookmark="no" Order="_x0036_"/>
  <Shape xmlns="" ID="ubsjDMr2AqF2tFMMq/Or9KSHJ0w=" isBookmarkSet="yes" bookmark="yes" pdftag="H4" artifact="_x0030_" Order="_x0037_"/>
  <Shape xmlns="" ID="vDwh9GJNPPtYrQc79hhIBi1MVCU=" pdftag="P" isBookmarkSet="no" bookmark="no" Order="_x0038_"/>
  <Shape xmlns="" ID="exhZilJrdmIU8FcjpJsJVgpNyQU=" pdftag="H2" isBookmarkSet="no" bookmark="yes" Order="_x0031_"/>
  <Shape xmlns="" ID="wLNOZ7U5TlQ5eQ1vrif17+pfe28=" pdftag="P" isBookmarkSet="no" bookmark="no" Order="_x0032_"/>
  <Shape xmlns="" ID="lqE0r6gU18tbUNxIZSNI3AfCa1I=" formula="no" inline="no" pdftag="Figure" artifact="_x0030_" isBookmarkSet="no" bookmark="no" Lang="" Order="_x0033_" validate="no"/>
  <Shape xmlns="" ID="pmpi9/YjBaLgnOG/5jcZ1Cqmd6w=" pdftag="H2" isBookmarkSet="no" bookmark="yes" Order="_x0031_"/>
  <Shape xmlns="" ID="9bpWVLnoke4/qMAAcP/CAbFb3kQ=" pdftag="P" isBookmarkSet="no" bookmark="no" Order="_x0032_"/>
  <Shape xmlns="" ID="+qly2DjTGxPQGo1EK84P/mZcOX0=" pdftag="H2" isBookmarkSet="no" bookmark="yes" Order="_x0031_"/>
  <Shape xmlns="" ID="wwZzHV37UBhlIqIWtKQccCXdjrY=" formula="no" pdftag="Figure" artifact="_x0030_" inline="no" isBookmarkSet="no" bookmark="no" Lang="" Order="_x0032_" validate="no"/>
  <Shape xmlns="" ID="aI9TeMmDcc2FesIDWDsleei5i1A=" pdftag="H2" isBookmarkSet="no" bookmark="yes" Order="_x0031_"/>
  <Shape xmlns="" ID="hvPc93GU2nsKRcTKfK0UPA4+av4=" pdftag="P" isBookmarkSet="no" bookmark="no" Order="_x0032_"/>
  <Shape xmlns="" ID="mnVEFdqZA3+RrnqnLJnzvzUyNXc=" pdftag="P" isBookmarkSet="no" bookmark="no" Order="_x0033_"/>
  <Shape xmlns="" ID="a/CF/ugr6M/ogQ//TkTwMB+9gF4=" pdftag="H3" isBookmarkSet="no" bookmark="yes" Order="_x0032_"/>
  <Shape xmlns="" ID="VNwWJvynPyunfJQGYgoQxzt5IU4=" pdftag="P" isBookmarkSet="no" bookmark="no" Order="_x0033_"/>
  <Shape xmlns="" ID="s4ETxea2ZoO5zbVynBVFNJeKLhA=" pdftag="P" isBookmarkSet="no" bookmark="no" Order="_x0034_"/>
  <Shape xmlns="" ID="/Zb9kCjiA+4rS3a2uvwX4m8qoDI=" pdftag="P" isBookmarkSet="no" bookmark="no" Order="_x0035_"/>
  <Shape xmlns="" ID="NrjkkxHUQfirYDVxLEQV7RgvGqc=" pdftag="P" isBookmarkSet="no" bookmark="no" Order="_x0036_"/>
  <Shape xmlns="" ID="FEbnJmz2KiXKLo2t2mfSW43bR60=" pdftag="P" isBookmarkSet="no" bookmark="no" Order="_x0037_"/>
  <Shape xmlns="" ID="Rxk+VQfWvKERXMW9RkqJIlMk4Ck=" pdftag="P" isBookmarkSet="no" bookmark="no" Order="_x0038_"/>
  <Shape xmlns="" ID="2qjfPmPj9Wm0gxTOT++7VhW2B7E=" pdftag="H2" isBookmarkSet="no" bookmark="yes" Order="_x0031_"/>
  <Shape xmlns="" ID="vFygMVbt4rSZwYh8KxKHF/i5ksg=" pdftag="P" isBookmarkSet="no" bookmark="no" Order="_x0032_"/>
  <Shape xmlns="" ID="R/PR3DnW/rY/DLL91dIfewT2PYI=" pdftag="H2" isBookmarkSet="no" bookmark="yes" Order="_x0031_"/>
  <Shape xmlns="" ID="jmTnyXT8KMRKkmmMLFBcdc7Te0w=" pdftag="P" isBookmarkSet="no" bookmark="no" Order="_x0032_"/>
  <Shape xmlns="" ID="xOKXMoXeXrDgFWgUDuKVjXE2tLM=" pdftag="H2" isBookmarkSet="no" bookmark="yes" Order="_x0031_"/>
  <Shape xmlns="" ID="ZdZUSDHWLUgmRQK0MDX7cpm+eSU=" pdftag="P" isBookmarkSet="no" bookmark="no" Order="_x0032_"/>
  <Shape xmlns="" ID="h8eA1hK+FcNpw8tgg/9gSWu7lwo=" pdftag="H2" isBookmarkSet="no" bookmark="yes" Order="_x0031_"/>
  <Shape xmlns="" ID="n8jNWR4dW8ijR5/e9D1Gr02FLx4=" formula="no" pdftag="Figure" artifact="_x0030_" inline="no" isBookmarkSet="no" bookmark="no" Lang="" Order="_x0032_" validate="yes"/>
  <Shape xmlns="" ID="go0YJnqWJGfolejlql2HiHp8aW8=" pdftag="H2" isBookmarkSet="no" bookmark="yes" Order="_x0031_"/>
  <Shape xmlns="" ID="BUT3Ys53X4EMJYI7XFwwdIlfmgk=" pdftag="P" isBookmarkSet="no" bookmark="no" Order="_x0032_"/>
  <Shape xmlns="" ID="jNbgOONTX7mYzmCUCP9nZVPOPjM=" formula="no" inline="no" pdftag="Figure" artifact="_x0030_" isBookmarkSet="no" bookmark="no" Lang="" Order="_x0033_" validate="no"/>
  <Shape xmlns="" ID="Ex+AVhR9QPm9S3gtzox/qE9ntJ0=" pdftag="H2" isBookmarkSet="no" bookmark="yes" Order="_x0031_"/>
  <Shape xmlns="" ID="kKwRGWQqlb8aD2peekLcNvWG6Gk=" pdftag="H3" artifact="_x0030_" isBookmarkSet="yes" bookmark="yes" Order="_x0032_"/>
  <Shape xmlns="" ID="Wa2GNNyy5Ag2JjmisX91QMcU3Bc=" pdftag="P" isBookmarkSet="no" bookmark="no" Order="_x0033_"/>
  <Shape xmlns="" ID="uA4sohUlggEbn2k+XJBV6E+GfmY=" formula="no" pdftag="Figure" artifact="_x0030_" inline="no" isBookmarkSet="no" bookmark="no" Lang="" Order="_x0034_" validate="no"/>
  <Shape xmlns="" ID="zKdu8qxTsXbitQJnQEe9MuZMHFU=" pdftag="H2" isBookmarkSet="no" bookmark="yes" Order="_x0031_"/>
  <Shape xmlns="" ID="hRasJ5+p85BucKlWuUxu0J0jrYM=" pdftag="P" isBookmarkSet="no" bookmark="no" Order="_x0032_"/>
  <Shape xmlns="" ID="dNPZMbntNU/TZs8yQCXjj5H00qU=" pdftag="H2" isBookmarkSet="no" bookmark="yes" Order="_x0031_"/>
  <Shape xmlns="" ID="+61F6JBaHsGBS1zG7rTSW1kfqDk=" pdftag="P" isBookmarkSet="no" bookmark="no" Order="_x0032_"/>
  <Shape xmlns="" ID="peWqOAJ+R/XwjsQ1fecUi+119LY=" pdftag="H2" isBookmarkSet="no" bookmark="yes" Order="_x0031_"/>
  <Shape xmlns="" ID="T8EOyaxmhdZDovDUaqScZBJ/0kA=" pdftag="P" isBookmarkSet="no" bookmark="no" Order="_x0032_"/>
  <Shape xmlns="" ID="Jqwyv7/w3O8cabxTRFPG9x1aBNk=" pdftag="H2" isBookmarkSet="no" bookmark="yes" Order="_x0031_"/>
  <Shape xmlns="" ID="8bPBw/nfXZaOG1UWXjmfEkfMdG8=" pdftag="P" isBookmarkSet="no" bookmark="no" Order="_x0032_"/>
  <Shape xmlns="" ID="e+1lQrIWlkOvja4FoeCoA4j6b3g=" formula="no" inline="no" pdftag="Figure" artifact="_x0030_" isBookmarkSet="no" bookmark="no" Lang="" Order="_x0033_" validate="no"/>
  <Shape xmlns="" ID="yz+1ICMrsR2W4c+XcEQdylLwMdU=" pdftag="H2" isBookmarkSet="no" bookmark="yes" Order="_x0031_"/>
  <Shape xmlns="" ID="fNlId3GulkSPpctoJzc6KemD+/I=" pdftag="P" isBookmarkSet="no" bookmark="no" Order="_x0032_"/>
  <Shape xmlns="" ID="/IEHsP32ayqMpPt6sGf/I3DKGCo=" formula="no" inline="no" pdftag="Figure" artifact="_x0030_" isBookmarkSet="no" bookmark="no" Lang="" Order="_x0033_" validate="no"/>
  <Shape xmlns="" ID="o1db+hhZ3aFk4ANMEYF0Ggm2GpA=" pdftag="H2" isBookmarkSet="no" bookmark="yes" Order="_x0031_"/>
  <Shape xmlns="" ID="T3L5QYV8+keqo7Hk69fvRZTjJ0E=" isBookmarkSet="yes" bookmark="yes" pdftag="H3" artifact="_x0030_" Order="_x0032_"/>
  <Shape xmlns="" ID="zTv3uyKMEsz3QkVDWgs+86seWxw=" pdftag="P" isBookmarkSet="no" bookmark="no" Order="_x0033_"/>
  <Shape xmlns="" ID="i/2aRt8bq1uboQgN/UV4ku6tezw=" pdftag="H2" isBookmarkSet="no" bookmark="yes" Order="_x0031_"/>
  <Shape xmlns="" ID="7hNL713Uzfp3K25B1VY7xQApjBY=" isBookmarkSet="yes" bookmark="yes" pdftag="H3" artifact="_x0030_" Order="_x0032_"/>
  <Shape xmlns="" ID="j0NDbnNMrXOQwt1hHDYzKn7V9x4=" pdftag="P" isBookmarkSet="no" bookmark="no" Order="_x0033_"/>
  <Shape xmlns="" ID="D9SBmZZr/3ceHIRiRIC+fE07Fko=" pdftag="H2" isBookmarkSet="no" bookmark="yes" Order="_x0031_"/>
  <Shape xmlns="" ID="XkKtvDhh3iGsRpIpoYMFyIQowLY=" pdftag="P" isBookmarkSet="no" bookmark="no" Order="_x0032_"/>
  <Shape xmlns="" ID="emeTolzmrPk4jRCNscYVKH1zc7U=" pdftag="H2" isBookmarkSet="no" bookmark="yes" Order="_x0031_"/>
  <Shape xmlns="" ID="JCTdaEJmnf7z5FSiAqGTcOk/8AU=" pdftag="P" isBookmarkSet="no" bookmark="no" Order="_x0032_"/>
  <Shape xmlns="" ID="h7R3vR73OGjx3ew/2/zIHjMq/8w=" pdftag="H2" isBookmarkSet="no" bookmark="yes" Order="_x0031_"/>
  <Shape xmlns="" ID="ewopy30CmwyPHqICw40fwz6hayo=" isBookmarkSet="yes" bookmark="yes" pdftag="H3" artifact="_x0030_" Order="_x0032_"/>
  <Shape xmlns="" ID="7qt/PaMpXEcK4/yItvaddrUc3YM=" pdftag="P" isBookmarkSet="no" bookmark="no" Order="_x0033_"/>
  <Shape xmlns="" ID="YSKuzjyVwd01iPo85gRLkylzM2E=" pdftag="H2" isBookmarkSet="no" bookmark="yes" Order="_x0031_"/>
  <Shape xmlns="" ID="o2RwQSuiJ5m7NmpJvRVQDU6/AGo=" pdftag="P" isBookmarkSet="no" bookmark="no" Order="_x0032_"/>
  <Shape xmlns="" ID="9EIZCTc8iR2smnHQN8OReRrx8eg=" formula="no" inline="no" pdftag="Figure" artifact="_x0030_" isBookmarkSet="no" bookmark="no" Lang="" Order="_x0033_" validate="no"/>
  <Shape xmlns="" ID="pgqqDpZ2F1KfQ3DkrI4HOvb2pfQ=" pdftag="H2" isBookmarkSet="no" bookmark="yes" Order="_x0031_"/>
  <Shape xmlns="" ID="HOR28mRo03vjIJU/TlxCOjpc6bU=" pdftag="P" isBookmarkSet="no" bookmark="no" Order="_x0032_"/>
  <Shape xmlns="" ID="froJYKznvQpyJ0+ur2naD6HRtbg=" formula="no" inline="no" pdftag="Figure" artifact="_x0030_" isBookmarkSet="no" bookmark="no" Lang="" Order="_x0033_" validate="no"/>
  <Shape xmlns="" ID="OAAz7ugBkDSijjvWU40VLzeGWp4=" pdftag="H2" isBookmarkSet="no" bookmark="yes" Order="_x0033_"/>
  <Shape xmlns="" ID="qIfhbdRrEq4PNsSsfket7fWOS4U=" formula="no" pdftag="Figure" artifact="_x0030_" inline="no" isBookmarkSet="no" bookmark="no" Lang="" Order="_x0031_" validate="no"/>
  <Shape xmlns="" ID="HnGZaW3O1ItLDbSdf0PXfEJndxk=" formula="no" pdftag="Figure" artifact="_x0030_" inline="no" isBookmarkSet="no" bookmark="no" Lang="" Order="_x0032_" validate="no"/>
  <Shape xmlns="" ID="2lZ1YDzBy3idGWFs7lEIQdGYU1I=" pdftag="P" isBookmarkSet="no" bookmark="no" Order="_x0034_"/>
  <Shape xmlns="" ID="Xm0VscKW+dMG6Qb92qkziY1c6V8=" pdftag="H2" isBookmarkSet="no" bookmark="yes" Order="_x0031_"/>
  <Shape xmlns="" ID="5t2ud9XuWtdaaXAZdUHcvGl6osY=" pdftag="P" isBookmarkSet="no" bookmark="no" Order="_x0032_"/>
  <Shape xmlns="" ID="UFg6oG/FPwGFQNtxVn0E/NMuv8s=" formula="no" pdftag="Figure" inline="no" artifact="_x0030_" isBookmarkSet="no" bookmark="no" Lang="" Order="_x0033_" validate="no"/>
  <Shape xmlns="" ID="VsjcGRRMCVtQI0zGc78gPx2nRiA=" pdftag="H2" isBookmarkSet="no" bookmark="yes" Order="_x0031_"/>
  <Shape xmlns="" ID="mWCWDElUvIOb4VjYrtKEa0DoR6c=" pdftag="H3" artifact="_x0030_" isBookmarkSet="yes" bookmark="no" Order="_x0032_"/>
  <Shape xmlns="" ID="P1nZPnqODT85DJBqLsfjXxrZIm0=" pdftag="P" isBookmarkSet="no" bookmark="no" Order="_x0033_"/>
  <Shape xmlns="" ID="GSy5JNGvkmRWvH9bsxIgSUtroTQ=" isBookmarkSet="no" pdftag="H3" artifact="_x0030_" bookmark="yes" Order="_x0034_"/>
  <Shape xmlns="" ID="0ANknhcObjCqVUrD/QdGuSAYvn4=" pdftag="P" isBookmarkSet="no" bookmark="no" Order="_x0035_"/>
  <Shape xmlns="" ID="Cb0F84GzCMaZ431i3JZddfrXDtA=" Order="_x0031_" isBookmarkSet="yes" bookmark="no" pdftag="_x005B_Artifact_x005D_" artifact="_x0031_"/>
  <Shape xmlns="" ID="A5p/DGujYPxhfofnto36zUzdtm0=" pdftag="H3" artifact="_x0030_" isBookmarkSet="yes" bookmark="no" Order="_x0031_"/>
  <Shape xmlns="" ID="RG0kn0lRauKcGP9VqBToojuGlGo=" pdftag="P" isBookmarkSet="no" bookmark="no" Order="_x0032_"/>
  <Shape xmlns="" ID="O4qoGc5IUzXcAqzmO7e+atE5ksc=" pdftag="H3" artifact="_x0030_" isBookmarkSet="yes" bookmark="no" Order="_x0033_"/>
  <Shape xmlns="" ID="ygwYa/QXJbZF1Ufws5fYZ60NK4o=" pdftag="P" isBookmarkSet="no" bookmark="no" Order="_x0034_"/>
  <Shape xmlns="" ID="bmEos1LkhaAkL20PEMbj4FiuKkY=" pdftag="H2" isBookmarkSet="no" bookmark="yes" Order="_x0031_"/>
  <Shape xmlns="" ID="N1SjQlb9deWw87VH2ZC9plBANxU=" pdftag="P" isBookmarkSet="no" bookmark="no" Order="_x0032_"/>
  <Shape xmlns="" ID="f34OpvhkjKLmYw7JaDN6IccDJvM=" pdftag="H2" isBookmarkSet="no" bookmark="yes" Order="_x0031_"/>
  <Shape xmlns="" ID="EdcchF3w4BdAhJJarDlNrgYUQzU=" pdftag="P" isBookmarkSet="no" bookmark="no" Order="_x0032_"/>
  <Shape xmlns="" ID="eAUeQgPKG456gXIsXHTpk8wY0NM=" pdftag="H2" isBookmarkSet="no" bookmark="yes" Order="_x0031_"/>
  <Shape xmlns="" ID="Fw+XA8i4fHVTnRPWELWFJHQ3xvs=" pdftag="P" isBookmarkSet="no" bookmark="no" Order="_x0032_"/>
  <Shape xmlns="" ID="Um1kkwlGkS5DIs2W09BwgXURZgo=" pdftag="H2" isBookmarkSet="no" bookmark="yes" Order="_x0031_"/>
  <Shape xmlns="" ID="sVyW4oicC6/I+8RFQ2es+F88cMk=" pdftag="H3" artifact="_x0030_" isBookmarkSet="yes" bookmark="yes" Order="_x0032_"/>
  <Shape xmlns="" ID="zh4WF2vh0i7gRdrH6kSp4JKwlMA=" pdftag="P" isBookmarkSet="no" bookmark="no" Order="_x0033_"/>
  <Shape xmlns="" ID="GceTa1exBFsi9161s9y2uIwy+1w=" Order="_x0031_" isBookmarkSet="yes" bookmark="no" pdftag="_x005B_Artifact_x005D_" artifact="_x0031_"/>
  <Shape xmlns="" ID="7AN/R3KkOfPYTAEihP02NHEj6LM=" pdftag="H3" artifact="_x0030_" isBookmarkSet="yes" bookmark="yes" Order="_x0031_"/>
  <Shape xmlns="" ID="IQ9HM145BLxmOcPPVHmyYDyAfSY=" pdftag="P" isBookmarkSet="no" bookmark="no" Order="_x0032_"/>
  <Shape xmlns="" ID="EykgJHgv6NKJaufbQXQpl6aEWN0=" pdftag="H2" isBookmarkSet="no" bookmark="yes" Order="_x0032_"/>
  <Shape xmlns="" ID="7wqkhE37vFB075gQ+8BJWT9JeUw=" pdftag="P" isBookmarkSet="no" bookmark="no" Order="_x0033_"/>
  <Shape xmlns="" ID="CFMWGwED4C3RwazoWAy7V077DG8=" formula="no" pdftag="Figure" inline="no" isBookmarkSet="no" bookmark="no" artifact="_x0030_" Order="_x0031_" validate="no"/>
  <HyperLink xmlns="" ID="C+SeeTWcOG8Qux7lpLFqMq64hME=-694326192123.9376_308.9643" plainAltText="MDH_x0020_Cytomegalovirus_x0020_and_x0020_Congenital_x0020_Cytomegalovirus_x0020_" language=""/>
  <HyperLink xmlns="" ID="C+SeeTWcOG8Qux7lpLFqMq64hME=-262459324123.9376_336.1643" plainAltText="MDH_x0020_The_x0020_Vivian_x0020_Act_x0020_Legislation_x0020_"/>
  <HyperLink xmlns="" ID="C+SeeTWcOG8Qux7lpLFqMq64hME=-213285679123.9376_363.3643" plainAltText="National_x0020_CMV_x0020_Foundation_x0020_Educational_x0020_Downloads_x0020_"/>
  <HyperLink xmlns="" ID="C+SeeTWcOG8Qux7lpLFqMq64hME=1335334728123.9376_390.5643" plainAltText="CDC_x0020_Cytomegalovirus_x0020_and_x0020_Congenital_x0020_Cytomegalovirus_x0020_Infection"/>
  <HyperLink xmlns="" ID="wLNOZ7U5TlQ5eQ1vrif17+pfe28=-174843292470.5474_318.9697" plainAltText="https:_x002F__x002F_youtu.be_x002F_cJmeUpaoWuY" Lang=""/>
  <HyperLink xmlns="" ID="BUT3Ys53X4EMJYI7XFwwdIlfmgk=-64443409570.5474_318.9697" plainAltText="https:_x002F__x002F_youtu.be_x002F_1XgQcnYwisU_x003F_feature_x003D_shared_x0020_" Lang=""/>
  <HyperLink xmlns="" ID="Wa2GNNyy5Ag2JjmisX91QMcU3Bc=-653420513218.5374_301.0217" plainAltText="Established_x0020_Conditions_x0020_Database" Lang=""/>
  <HyperLink xmlns="" ID="8bPBw/nfXZaOG1UWXjmfEkfMdG8=16969528770.18063_319.0019" plainAltText="https:_x002F__x002F_youtu.be_x002F_WQvaPrB_ff8" Lang=""/>
  <HyperLink xmlns="" ID="fNlId3GulkSPpctoJzc6KemD+/I=-45747743070.18063_319.0019" plainAltText="https:_x002F__x002F_youtu.be_x002F_gkBgi1Tp-JU" Lang=""/>
  <HyperLink xmlns="" ID="o2RwQSuiJ5m7NmpJvRVQDU6/AGo=40460818470.18063_319.0019" plainAltText="https:_x002F__x002F_youtu.be_x002F_-ZxDq2W03jY_x0020_" Lang=""/>
  <HyperLink xmlns="" ID="HOR28mRo03vjIJU/TlxCOjpc6bU=-5121089970.18063_319.0019" plainAltText="https:_x002F__x002F_youtu.be_x002F_rRs-4csLCy0_x0020_" Lang=""/>
  <HyperLink xmlns="" ID="5t2ud9XuWtdaaXAZdUHcvGl6osY=-5852113270.18063_404.7419" plainAltText="https:_x002F__x002F_www.surveymonkey.com_x002F_r_x002F_"/>
  <HyperLink xmlns="" ID="5t2ud9XuWtdaaXAZdUHcvGl6osY=-98539874970.18063_427.9419" plainAltText="cCMV101Packet"/>
  <HyperLink xmlns="" ID="P1nZPnqODT85DJBqLsfjXxrZIm0=93611665588.44504_245.4865" plainAltText="cCMV_x0020_Screening" Lang=""/>
  <HyperLink xmlns="" ID="P1nZPnqODT85DJBqLsfjXxrZIm0=-190480539088.44504_275.4865" plainAltText="Initial_x0020_Referral_x0020_Process_x0020_" Lang=""/>
  <HyperLink xmlns="" ID="P1nZPnqODT85DJBqLsfjXxrZIm0=-156887995288.44504_305.4865" plainAltText="Unknown_x0020_Frustrating_x0020_and_x0020_Scary" Lang=""/>
  <HyperLink xmlns="" ID="P1nZPnqODT85DJBqLsfjXxrZIm0=42405101288.44504_335.4865" plainAltText="Early_x0020_Intervention_x0020_and_x0020_Daycare" Lang=""/>
  <HyperLink xmlns="" ID="0ANknhcObjCqVUrD/QdGuSAYvn4=177146670534.975_245.5364" plainAltText="Exhaustion_x0020_" Lang=""/>
  <HyperLink xmlns="" ID="0ANknhcObjCqVUrD/QdGuSAYvn4=-2002862510534.975_275.5364" plainAltText="Teacher_x0020_DHH_x0020_Answers_x0020_Questions" Lang=""/>
  <HyperLink xmlns="" ID="0ANknhcObjCqVUrD/QdGuSAYvn4=1947835554534.975_305.5364" plainAltText="Outpouring_x0020_of_x0020_Support" Lang=""/>
  <HyperLink xmlns="" ID="0ANknhcObjCqVUrD/QdGuSAYvn4=221111939534.975_335.5364" plainAltText="Having_x0020_a_x0020_Point_x0020_Person" Lang=""/>
  <HyperLink xmlns="" ID="0ANknhcObjCqVUrD/QdGuSAYvn4=-317742696534.975_365.5364" plainAltText="Telling_x0020_In-Laws" Lang=""/>
  <HyperLink xmlns="" ID="RG0kn0lRauKcGP9VqBToojuGlGo=70578083688.44504_245.4865" plainAltText="Early_x0020_Intervention_x0020_and_x0020_Asymptomatic_x0020_Child" Lang=""/>
  <HyperLink xmlns="" ID="RG0kn0lRauKcGP9VqBToojuGlGo=-76306650688.44504_275.4865" plainAltText="Connect_x0020_with_x0020_Other_x0020_Moms_x0020_" Lang=""/>
  <HyperLink xmlns="" ID="RG0kn0lRauKcGP9VqBToojuGlGo=-153237796788.44504_305.4865" plainAltText="Importance_x0020_of_x0020_Educating_x0020_Expectant_x0020_Mothers" Lang=""/>
  <HyperLink xmlns="" ID="ygwYa/QXJbZF1Ufws5fYZ60NK4o=1563551931534.975_245.5364" plainAltText="Uncertainty_x0020_of_x0020_Prognosis_x0020_" Lang=""/>
  <HyperLink xmlns="" ID="ygwYa/QXJbZF1Ufws5fYZ60NK4o=874047193534.975_275.5364" plainAltText="Words_x0020_Matter_x0020_ENT" Lang=""/>
  <HyperLink xmlns="" ID="ygwYa/QXJbZF1Ufws5fYZ60NK4o=917388418534.975_305.5364" plainAltText="Many_x0020_Doctor_x0020_Appts_x0020_" Lang=""/>
  <HyperLink xmlns="" ID="ygwYa/QXJbZF1Ufws5fYZ60NK4o=548107825534.975_335.5364" plainAltText="Dr_x0020_Visits_x002F_Hospital_x0020_Stays_x0020_in_x0020_First_x0020_Year_x0020_" Lang=""/>
  <HyperLink xmlns="" ID="ygwYa/QXJbZF1Ufws5fYZ60NK4o=-153678085534.975_365.5364" plainAltText="Language_x0020_Deprivation" Lang=""/>
  <HyperLink xmlns="" ID="ygwYa/QXJbZF1Ufws5fYZ60NK4o=-1529128199534.975_395.5364" plainAltText="Deaf_x0020_Community_x0020_Access" Lang=""/>
  <HyperLink xmlns="" ID="ygwYa/QXJbZF1Ufws5fYZ60NK4o=-1966382925534.975_425.5364" plainAltText="Additional_x0020_Thoughts" Lang=""/>
  <HyperLink xmlns="" ID="N1SjQlb9deWw87VH2ZC9plBANxU=117165805796.93756_212.1643" plainAltText="National_x0020_CMV_x0020_Foundation_x0020_" Lang=""/>
  <HyperLink xmlns="" ID="N1SjQlb9deWw87VH2ZC9plBANxU=-201317464396.93756_235.3643" plainAltText="National_x0020_CMV_x0020_Foundational_x0020_Educational_x0020_Downloads_x0020__x0028_referenced_x0020_in_x0020_slideshow_x0029__x0020_" Lang=""/>
  <HyperLink xmlns="" ID="N1SjQlb9deWw87VH2ZC9plBANxU=166422395196.93756_371.3643" plainAltText="MN_x0020_Department_x0020_of_x0020_Health_x0020_Cytomegalovirus_x0020_and_x0020_Congenital_x0020_Cytomegalovirus" Lang=""/>
  <HyperLink xmlns="" ID="N1SjQlb9deWw87VH2ZC9plBANxU=90151558696.93756_398.5643" plainAltText="Preventing_x0020_Congenital_x0020_CMV_x0020_YouTube_x0020_Video" Lang=""/>
  <HyperLink xmlns="" ID="EdcchF3w4BdAhJJarDlNrgYUQzU=-25544629796.93756_212.1643" plainAltText="MN_x0020_Department_x0020_of_x0020_Health_x0020_The_x0020_Vivian_x0020_Act_x0020_Legislation" Lang=""/>
  <HyperLink xmlns="" ID="EdcchF3w4BdAhJJarDlNrgYUQzU=3748185296.93756_235.3643" plainAltText="Minnesota_x0020_Legislature_x0020_Statute_x0020_144.064_x0020_The_x0020_Vivian_x0020_Act_x0020__x0020_" Lang=""/>
  <HyperLink xmlns="" ID="EdcchF3w4BdAhJJarDlNrgYUQzU=63902696196.93756_262.5643" plainAltText="WCCO_x0020_News_x0020_Minnesota_x0020_First_x0020_US_x0020_State_x0020_to_x0020_Screen_x0020_All_x0020_Newborns_x0020_for_x0020_Congenital_x0020_Cytomegalovirus_x0020_MN_x0020_" Lang=""/>
  <HyperLink xmlns="" ID="EdcchF3w4BdAhJJarDlNrgYUQzU=-121914330296.93756_289.7643" plainAltText="Department_x0020_of_x0020_Health_x0020_EHDI_x0020_Audiology_x0020_Guidelines_x0020_for_x0020_Infants_x0020_with_x0020_Congenital_x0020_Cytomegalovirus" Lang=""/>
  <HyperLink xmlns="" ID="Fw+XA8i4fHVTnRPWELWFJHQ3xvs=205179637996.93756_212.1643" plainAltText="MN_x0020_Department_x0020_of_x0020_Education_x0020_Part_x0020_C_x0020_and_x0020_Part_x0020_B_x0020_Resources" Lang=""/>
  <HyperLink xmlns="" ID="Fw+XA8i4fHVTnRPWELWFJHQ3xvs=-64069692996.93756_235.3643" plainAltText="MN_x0020_Help_x0020_Me_x0020_Grow_x0020_" Lang="" language=""/>
  <HyperLink xmlns="" ID="Fw+XA8i4fHVTnRPWELWFJHQ3xvs=134849706996.93756_262.5643" plainAltText="Early_x0020_Intervention_x0020_Colorado_x0020_List_x0020_of_x0020_Established_x0020_Conditions_x0020_Database" language="" Lang=""/>
  <SubText xmlns="" ID="/vcvLshS2CH9zt7wdTdwH6Vg2gA=" ActualText=""/>
  <SubText xmlns="" ID="0YB9P0H6s/sm+RB1oAnNNqbKP9E=" ActualText=""/>
  <SubText xmlns="" ID="EYtCUYfcAd7eX7Krd+CJ1j2N9G8=" ActualText=""/>
  <SubText xmlns="" ID="nw1/UM4125b1OSjFB5AYefk69Tg=" ActualText=""/>
  <SubText xmlns="" ID="yF2HrE4li1sn4DDg3ZprWXUEAuk=" ActualText=""/>
  <SubText xmlns="" ID="wdS3soYA+nb2hZkXpwTrcqWrtMw=" ActualText=""/>
  <SubText xmlns="" ID="irF4lzHpps7UPwrfzpltJi9YjRA=" ActualText=""/>
  <SubText xmlns="" ID="PtRr2Bez8eHroMT01ZniKFLnD9A=" ActualText=""/>
  <SubText xmlns="" ID="6j8FFVD99mUE2Uvfu0G48m+9OHE=" ActualText=""/>
  <SubText xmlns="" ID="xj8lIMacyQfJG4P2dg330kSvUCo=" ActualText=""/>
  <SubText xmlns="" ID="lqE0r6gU18tbUNxIZSNI3AfCa1I=" ActualText=""/>
  <SubText xmlns="" ID="wwZzHV37UBhlIqIWtKQccCXdjrY=" ActualText=""/>
  <SubText xmlns="" ID="n8jNWR4dW8ijR5/e9D1Gr02FLx4=" ActualText=""/>
  <SubText xmlns="" ID="jNbgOONTX7mYzmCUCP9nZVPOPjM=" ActualText=""/>
  <SubText xmlns="" ID="uA4sohUlggEbn2k+XJBV6E+GfmY=" ActualText=""/>
  <SubText xmlns="" ID="e+1lQrIWlkOvja4FoeCoA4j6b3g=" ActualText=""/>
  <SubText xmlns="" ID="/IEHsP32ayqMpPt6sGf/I3DKGCo=" ActualText=""/>
  <SubText xmlns="" ID="9EIZCTc8iR2smnHQN8OReRrx8eg=" ActualText=""/>
  <SubText xmlns="" ID="froJYKznvQpyJ0+ur2naD6HRtbg=" ActualText=""/>
  <SubText xmlns="" ID="qIfhbdRrEq4PNsSsfket7fWOS4U=" ActualText=""/>
  <SubText xmlns="" ID="HnGZaW3O1ItLDbSdf0PXfEJndxk=" ActualText=""/>
  <SubText xmlns="" ID="UFg6oG/FPwGFQNtxVn0E/NMuv8s=" ActualText=""/>
  <SubText xmlns="" ID="CFMWGwED4C3RwazoWAy7V077DG8=" ActualText=""/>
  <HyperLink xmlns="" ID="5t2ud9XuWtdaaXAZdUHcvGl6osY=-107682890970.18063_356.7419" plainAltText="https:_x002F__x002F_www.surveymonkey.com_x002F_r_x002F_cCMV101Packet" Lang=""/>
  <Shape xmlns="" ID="ppVyQ8WjtpIXQAEv5eQ4PTvxPgc=" pdftag="Figure" artifact="_x0031_" Lang="" isBookmarkSet="no" bookmark="no" Order="_x0034_" validate="no"/>
  <table xmlns="" ID="hvPc93GU2nsKRcTKfK0UPA4+av4=" Exclude="no" LinkedHeaders="" Scope="" type="_x0030_" HRows="_x0031_" HCols="_x0031_" Summary="" TableLinerizing="H" Header="no" Caption="no"/>
  <table xmlns="" ID="y/HRAYv9aAl6Z26JDtjzOhHb6dA=" Exclude="no" LinkedHeaders="" Scope="" Header="no" Caption="no"/>
  <table xmlns="" ID="IOVI0c8am/lfQOyCiO+WZyU29rA=" Exclude="no" LinkedHeaders="" Scope="" Header="no" Caption="no"/>
  <table xmlns="" ID="v8glv68pTCGgyI768l1uQt6hSCY=" Exclude="no" LinkedHeaders="" Scope="" Header="no" Caption="no"/>
  <table xmlns="" ID="rHox5IZeF/kJilVkSX0xvM9NQdY=" Exclude="no" LinkedHeaders="" Scope="" Header="no" Caption="no"/>
  <table xmlns="" ID="cfGFFYWCW24IHJbniiN22CV2qIE=" Exclude="no" LinkedHeaders="" Scope="" Header="no" Caption="no"/>
  <table xmlns="" ID="UDFyjsTgvlfOy2O3tr9TK2ZvrQs=" Exclude="no" LinkedHeaders="" Scope="" Header="no" Caption="no"/>
  <table xmlns="" ID="q4mSbdZd2W4AeBYJaBd59SUyYfI=" Exclude="no" LinkedHeaders="" Scope="" Header="no" Caption="no"/>
  <table xmlns="" ID="zobsJU1awwE1e1u6pOSU3XFt83c=" Exclude="no" LinkedHeaders="" Scope="" Header="no" Caption="no"/>
  <table xmlns="" ID="IHR4CRFNopSF8BfE5Xmn8ACSu3Y=" Exclude="no" LinkedHeaders="" Scope="" Header="no" Caption="no"/>
  <table xmlns="" ID="b5wYVloJbWzDtM3l/WFnFsfwqoI=" Exclude="no" LinkedHeaders="" Scope="" Header="no" Caption="no"/>
  <table xmlns="" ID="Vv+qJBOKGTMrm2IpkPpv+grkjGk=" Exclude="no" LinkedHeaders="" Scope="" Header="no" Caption="no"/>
  <table xmlns="" ID="5s95qiXZ+ATr9njeiNIQ34HiZ4s=" Exclude="no" LinkedHeaders="" Scope="" Header="no" Caption="no"/>
  <table xmlns="" ID="lgISN8Io/jQ71/ga+IcAm6a/WLQ=" Exclude="no" LinkedHeaders="" Scope="" Header="no" Caption="no"/>
  <table xmlns="" ID="bMLGSIWbCAYVowvcHxsOIcwv9DE=" Exclude="no" LinkedHeaders="" Scope="" Header="no" Caption="no"/>
  <table xmlns="" ID="uYhlUl0q8yJn6gzn6hX/Ql3phio=" Exclude="no" LinkedHeaders="" Scope="" Header="no" Caption="no"/>
  <table xmlns="" ID="Uvn8gzT/7cqtvJO1hTLuqpo/i6c=" Exclude="no" LinkedHeaders="" Scope="" Header="no" Caption="no"/>
  <table xmlns="" ID="FxLKIFeiu6l2RPG1hD3iB7rYlEs=" Exclude="no" LinkedHeaders="" Scope="" Header="no" Caption="no"/>
  <Shape xmlns="" ID="z2b28FXvdyKmE9jEpAY8FfIB37Q=" Order="_x0032_" pdftag="H3" isBookmarkSet="no" bookmark="yes"/>
  <Shape xmlns="" ID="yesXO/IOl8l2N1/ySWrspulTWeA=" pdftag="H3" artifact="_x0030_" isBookmarkSet="yes" bookmark="yes" Order="_x0032_"/>
  <Shape xmlns="" ID="qoBWLZ6qZ+r1a6g196XFPoD/8wg=" pdftag="P" isBookmarkSet="no" bookmark="no" Order="_x0033_"/>
  <Shape xmlns="" ID="phhV9Pev84oK7/P+f8Ye3ZOlw6E=" artifact="_x0030_" formula="no" pdftag="Figure" isBookmarkSet="no" bookmark="no" Order="_x0034_" validate="no" Lang=""/>
  <Shape xmlns="" ID="yWQUNRskE/0yUNpi/hkPnrjTKfY=" isBookmarkSet="yes" bookmark="yes" pdftag="H3" artifact="_x0030_" Order="_x0035_"/>
  <Shape xmlns="" ID="b2vg/2aXS9INjprjUqj2XEr4eFQ=" pdftag="P" isBookmarkSet="no" bookmark="no" Order="_x0036_"/>
  <Shape xmlns="" ID="P+PgBYxwk3qxvIsacQwgo0HkNd4=" artifact="_x0030_" formula="no" pdftag="Figure" isBookmarkSet="no" bookmark="no" Order="_x0037_" validate="no" Lang=""/>
  <Shape xmlns="" ID="SXvqcbpHHOaNfxLCozCZNL/hqjY=" pdftag="H3" artifact="_x0030_" isBookmarkSet="yes" bookmark="yes" Order="_x0032_"/>
  <Shape xmlns="" ID="MFYw1vvkVCW9B6VTR79QcjE8Das=" pdftag="P" isBookmarkSet="no" bookmark="no" Order="_x0033_"/>
  <Shape xmlns="" ID="rg698djYGlNHU5pdEYWL3Y9k2QM=" isBookmarkSet="yes" bookmark="yes" pdftag="H3" artifact="_x0030_" Order="_x0035_"/>
  <Shape xmlns="" ID="UbtvTAX8zq+8OpFXcowC9fnRNIw=" pdftag="P" isBookmarkSet="no" bookmark="no" Order="_x0036_"/>
  <Shape xmlns="" ID="qnwiyvcNDGiOJ1xhDXnYlBt83e0=" pdftag="H3" artifact="_x0030_" isBookmarkSet="yes" bookmark="yes" Order="_x0032_"/>
  <Shape xmlns="" ID="bfR8LD2agdq31/WKslMtgQMpmU8=" isBookmarkSet="yes" bookmark="yes" pdftag="H4" artifact="_x0030_" Order="_x0033_"/>
  <Shape xmlns="" ID="kw/sSKHLrD2kjBWupkaoFM+8JLE=" pdftag="P" isBookmarkSet="no" bookmark="no" Order="_x0034_"/>
  <Shape xmlns="" ID="ZNFKnGfvPxq7SMyMAduGBkJrsus=" pdftag="H4" artifact="_x0030_" isBookmarkSet="yes" bookmark="yes" Order="_x0035_"/>
  <Shape xmlns="" ID="FLad+yW6rzMeySL8VSfo/vme+vY=" pdftag="P" isBookmarkSet="no" bookmark="no" Order="_x0036_"/>
  <Shape xmlns="" ID="nEm/0Rz2gXJk2Vc3K/uWFmfn0yU=" isBookmarkSet="yes" bookmark="yes" pdftag="H4" artifact="_x0030_" Order="_x0037_"/>
  <Shape xmlns="" ID="IL5GUcpPqEUYoHTyVn7yMQMaXOM=" pdftag="P" isBookmarkSet="no" bookmark="no" Order="_x0038_"/>
  <SubText xmlns="" ID="phhV9Pev84oK7/P+f8Ye3ZOlw6E=" ActualText=""/>
  <SubText xmlns="" ID="P+PgBYxwk3qxvIsacQwgo0HkNd4=" ActualText=""/>
  <Shape xmlns="" ID="YPrlvqrv0/cKIo0u6bWymgVq/Ls=" pdftag="" Order="_x0031_" bookmark="no"/>
  <Shape xmlns="" ID="t/gAcoorVG8NQJpz/x78JYtT5mU=" pdftag="" Order="_x0032_" bookmark="no"/>
  <Shape xmlns="" ID="UPAhibJo91lM6jVcorX9VlT/at4=" pdftag="" Order="_x0033_" bookmark="no"/>
  <Shape xmlns="" ID="reiZ3Z0wAXIgapavA8dXUeDNjUQ=" pdftag="" Order="_x0034_" bookmark="no"/>
  <Shape xmlns="" ID="KZa45Fa8usvOYMq3djy8ZRJ2aeM=" pdftag="" Order="_x0035_" bookmark="no"/>
  <Shape xmlns="" ID="/dWq8ihK1OwX3VpXcZuAXvanvLs=" pdftag="" Order="_x0036_" bookmark="no"/>
  <Shape xmlns="" ID="ncF1fb+CUKsbvoXxWlruAQC6eBI=" pdftag="" Order="_x0037_" bookmark="no"/>
  <Shape xmlns="" ID="p0dOaeV0FmpKyo9Tb/b+sHETUXI=" pdftag="" Order="_x0038_" bookmark="no"/>
  <Shape xmlns="" ID="c0Dor2SWd4esD/ZRJmHesxt+Rtg=" pdftag="" Order="_x0032_" validate="no" artifact="_x0030_" Lang="" formula="no" bookmark="no"/>
  <SubText xmlns="" ID="c0Dor2SWd4esD/ZRJmHesxt+Rtg=" ActualText=""/>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32249</TotalTime>
  <Words>4051</Words>
  <Application>Microsoft Office PowerPoint</Application>
  <PresentationFormat>Widescreen</PresentationFormat>
  <Paragraphs>330</Paragraphs>
  <Slides>40</Slides>
  <Notes>22</Notes>
  <HiddenSlides>3</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Wingdings</vt:lpstr>
      <vt:lpstr>Wingdings 3</vt:lpstr>
      <vt:lpstr>Integral</vt:lpstr>
      <vt:lpstr>Purpose of the Presentation</vt:lpstr>
      <vt:lpstr>Preparing for this presentation:</vt:lpstr>
      <vt:lpstr>What is congenital CMV and why it is important?</vt:lpstr>
      <vt:lpstr>What is Cytomegalovirus?</vt:lpstr>
      <vt:lpstr>How is Cytomegalovirus Transmitted?</vt:lpstr>
      <vt:lpstr>CMV Awareness poster. </vt:lpstr>
      <vt:lpstr>Minnesota Congenital CMV Screening</vt:lpstr>
      <vt:lpstr>Parent Stories: Diagnosis</vt:lpstr>
      <vt:lpstr>CMV Prevalence</vt:lpstr>
      <vt:lpstr>CMV Prevalence chart</vt:lpstr>
      <vt:lpstr>Congenital CMV Possible Impacts</vt:lpstr>
      <vt:lpstr>Monitoring Importance</vt:lpstr>
      <vt:lpstr>Inclusion</vt:lpstr>
      <vt:lpstr>Inclusion Q&amp;A</vt:lpstr>
      <vt:lpstr>Tips to reduce your risk of getting CMV </vt:lpstr>
      <vt:lpstr>CMV Prevention Infographic </vt:lpstr>
      <vt:lpstr>Video: Preventing Congenital CMV</vt:lpstr>
      <vt:lpstr>Eligibility for MN Special Education Services</vt:lpstr>
      <vt:lpstr>Continued Monitoring: Hearing</vt:lpstr>
      <vt:lpstr>Continued Monitoring: Vestibular</vt:lpstr>
      <vt:lpstr>Continued Monitoring: Overall Development</vt:lpstr>
      <vt:lpstr>Parent Stories: Reality and Awareness</vt:lpstr>
      <vt:lpstr>Parent Stories: Early Intervention</vt:lpstr>
      <vt:lpstr>IFSP or IEP Considerations: Document</vt:lpstr>
      <vt:lpstr>IFSP or IEP Considerations: Impact Statement</vt:lpstr>
      <vt:lpstr>IFSP or IEP Considerations: Impact Statement Example</vt:lpstr>
      <vt:lpstr>IFSP or IEP Considerations: Impact Statement possible known impacts</vt:lpstr>
      <vt:lpstr>IFSP or IEP Considerations: Impact Statement Additions (based on areas of need)</vt:lpstr>
      <vt:lpstr>Parent Stories: Language Access</vt:lpstr>
      <vt:lpstr>Parent Stories: Words Matter</vt:lpstr>
      <vt:lpstr>Thank you for Learning more about  congenital CMV</vt:lpstr>
      <vt:lpstr>Survey</vt:lpstr>
      <vt:lpstr>Resources: Parent Stories All Videos:</vt:lpstr>
      <vt:lpstr>Resources: Parent Stories All Videos, cont.:</vt:lpstr>
      <vt:lpstr>Resources: Congenital Cytomegalovirus </vt:lpstr>
      <vt:lpstr>Resources: Minnesota cCMV Screening</vt:lpstr>
      <vt:lpstr>Resources: Minnesota Early Intervention </vt:lpstr>
      <vt:lpstr>Resources: cCMV Research Articles </vt:lpstr>
      <vt:lpstr>Resources: cCMV Research Articles, cont.</vt:lpstr>
      <vt:lpstr>Minnesota Low Incidence Projects:  Grant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CMV 101 Packet PowerPoint Presentation</dc:title>
  <dc:creator>BrightWorks;Minnesota Low Incidence Projects</dc:creator>
  <cp:lastModifiedBy>Shuyin Maciel</cp:lastModifiedBy>
  <cp:revision>1641</cp:revision>
  <dcterms:created xsi:type="dcterms:W3CDTF">2020-04-18T15:28:58Z</dcterms:created>
  <dcterms:modified xsi:type="dcterms:W3CDTF">2025-06-10T21:27:01Z</dcterms:modified>
</cp:coreProperties>
</file>